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62" r:id="rId5"/>
    <p:sldId id="259" r:id="rId6"/>
    <p:sldId id="272" r:id="rId7"/>
    <p:sldId id="271" r:id="rId8"/>
    <p:sldId id="264" r:id="rId9"/>
    <p:sldId id="265" r:id="rId10"/>
    <p:sldId id="270" r:id="rId11"/>
    <p:sldId id="266" r:id="rId12"/>
    <p:sldId id="268" r:id="rId13"/>
    <p:sldId id="269"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83" autoAdjust="0"/>
    <p:restoredTop sz="77778" autoAdjust="0"/>
  </p:normalViewPr>
  <p:slideViewPr>
    <p:cSldViewPr>
      <p:cViewPr varScale="1">
        <p:scale>
          <a:sx n="90" d="100"/>
          <a:sy n="90" d="100"/>
        </p:scale>
        <p:origin x="-2208"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F702C9-1C86-451D-9442-B37D72CAD29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0EF8C56-EBDC-4DD5-AF47-1AE9145B0EBB}">
      <dgm:prSet phldrT="[Text]"/>
      <dgm:spPr/>
      <dgm:t>
        <a:bodyPr/>
        <a:lstStyle/>
        <a:p>
          <a:r>
            <a:rPr lang="en-US" smtClean="0"/>
            <a:t>Quan hệ với IA</a:t>
          </a:r>
          <a:endParaRPr lang="en-US"/>
        </a:p>
      </dgm:t>
    </dgm:pt>
    <dgm:pt modelId="{AFB6BE89-0C11-4FB0-9D3C-33A49997E203}" type="parTrans" cxnId="{864139BD-0D24-4D9C-84EC-B9675C2DD63A}">
      <dgm:prSet/>
      <dgm:spPr/>
      <dgm:t>
        <a:bodyPr/>
        <a:lstStyle/>
        <a:p>
          <a:endParaRPr lang="en-US"/>
        </a:p>
      </dgm:t>
    </dgm:pt>
    <dgm:pt modelId="{AECA4B40-7A7B-4F9F-9686-9B134C272C09}" type="sibTrans" cxnId="{864139BD-0D24-4D9C-84EC-B9675C2DD63A}">
      <dgm:prSet/>
      <dgm:spPr/>
      <dgm:t>
        <a:bodyPr/>
        <a:lstStyle/>
        <a:p>
          <a:endParaRPr lang="en-US"/>
        </a:p>
      </dgm:t>
    </dgm:pt>
    <dgm:pt modelId="{61D88E94-DC90-4C26-94EC-AABAD8C34A6B}">
      <dgm:prSet phldrT="[Text]" custT="1"/>
      <dgm:spPr/>
      <dgm:t>
        <a:bodyPr/>
        <a:lstStyle/>
        <a:p>
          <a:r>
            <a:rPr lang="en-US" sz="1800" smtClean="0"/>
            <a:t>Theo dõi và đánh giá hoạt động của Kiểm toán nội bộ</a:t>
          </a:r>
          <a:endParaRPr lang="en-US" sz="1800"/>
        </a:p>
      </dgm:t>
    </dgm:pt>
    <dgm:pt modelId="{5E4637BB-0E1F-4A72-873F-819C6B771311}" type="parTrans" cxnId="{E5A171E7-280D-4E9F-8159-50E6DF7B60A7}">
      <dgm:prSet/>
      <dgm:spPr/>
      <dgm:t>
        <a:bodyPr/>
        <a:lstStyle/>
        <a:p>
          <a:endParaRPr lang="en-US"/>
        </a:p>
      </dgm:t>
    </dgm:pt>
    <dgm:pt modelId="{F2C70EE4-79FA-4A0F-846A-967938BEDB5C}" type="sibTrans" cxnId="{E5A171E7-280D-4E9F-8159-50E6DF7B60A7}">
      <dgm:prSet/>
      <dgm:spPr/>
      <dgm:t>
        <a:bodyPr/>
        <a:lstStyle/>
        <a:p>
          <a:endParaRPr lang="en-US"/>
        </a:p>
      </dgm:t>
    </dgm:pt>
    <dgm:pt modelId="{DB629D10-BD1C-4EA2-B575-EFE29B44E4C0}">
      <dgm:prSet phldrT="[Text]" custT="1"/>
      <dgm:spPr/>
      <dgm:t>
        <a:bodyPr/>
        <a:lstStyle/>
        <a:p>
          <a:r>
            <a:rPr lang="en-US" sz="3600" smtClean="0"/>
            <a:t>Quan hệ với EA</a:t>
          </a:r>
          <a:endParaRPr lang="en-US" sz="3600"/>
        </a:p>
      </dgm:t>
    </dgm:pt>
    <dgm:pt modelId="{E044995B-2191-4189-8018-3871E4B5DE78}" type="parTrans" cxnId="{93AB996D-23CD-429E-B538-E8280C30ACFD}">
      <dgm:prSet/>
      <dgm:spPr/>
      <dgm:t>
        <a:bodyPr/>
        <a:lstStyle/>
        <a:p>
          <a:endParaRPr lang="en-US"/>
        </a:p>
      </dgm:t>
    </dgm:pt>
    <dgm:pt modelId="{105B3C94-4A63-4513-8C68-E5ABEE97860F}" type="sibTrans" cxnId="{93AB996D-23CD-429E-B538-E8280C30ACFD}">
      <dgm:prSet/>
      <dgm:spPr/>
      <dgm:t>
        <a:bodyPr/>
        <a:lstStyle/>
        <a:p>
          <a:endParaRPr lang="en-US"/>
        </a:p>
      </dgm:t>
    </dgm:pt>
    <dgm:pt modelId="{34CBF434-7381-4B84-82DF-3B3D3FAC741D}">
      <dgm:prSet phldrT="[Text]" custT="1"/>
      <dgm:spPr/>
      <dgm:t>
        <a:bodyPr/>
        <a:lstStyle/>
        <a:p>
          <a:r>
            <a:rPr lang="en-US" sz="1800" smtClean="0"/>
            <a:t>Bổ nhiệm kiểm toán bên ngoài và giám sát quan hệ giữa công ty và kiểm toán bên ngoài</a:t>
          </a:r>
          <a:endParaRPr lang="en-US" sz="1800"/>
        </a:p>
      </dgm:t>
    </dgm:pt>
    <dgm:pt modelId="{8A478075-E41A-4D0A-8C84-F3E0157797C9}" type="parTrans" cxnId="{7B3E5419-4879-41E2-97AF-759AE3EC7BDA}">
      <dgm:prSet/>
      <dgm:spPr/>
      <dgm:t>
        <a:bodyPr/>
        <a:lstStyle/>
        <a:p>
          <a:endParaRPr lang="en-US"/>
        </a:p>
      </dgm:t>
    </dgm:pt>
    <dgm:pt modelId="{01DA90A3-DFDF-436C-8CB9-6AFE27A82B80}" type="sibTrans" cxnId="{7B3E5419-4879-41E2-97AF-759AE3EC7BDA}">
      <dgm:prSet/>
      <dgm:spPr/>
      <dgm:t>
        <a:bodyPr/>
        <a:lstStyle/>
        <a:p>
          <a:endParaRPr lang="en-US"/>
        </a:p>
      </dgm:t>
    </dgm:pt>
    <dgm:pt modelId="{F2E7B3FB-6F59-45C1-89EC-9D92E28E9E5E}">
      <dgm:prSet custT="1"/>
      <dgm:spPr/>
      <dgm:t>
        <a:bodyPr/>
        <a:lstStyle/>
        <a:p>
          <a:r>
            <a:rPr lang="en-US" sz="1800" smtClean="0"/>
            <a:t>Kiến nghị mức phí kiểm toán cho HĐQT và thông qua các dịch vụ tư vấn của kiểm toán bên ngoài</a:t>
          </a:r>
          <a:endParaRPr lang="en-US" sz="1800"/>
        </a:p>
      </dgm:t>
    </dgm:pt>
    <dgm:pt modelId="{1559FE20-770F-4EE2-BA58-47A8DF72DB85}" type="parTrans" cxnId="{ABBFDE9B-290C-4E2B-8533-D5166D3A308F}">
      <dgm:prSet/>
      <dgm:spPr/>
      <dgm:t>
        <a:bodyPr/>
        <a:lstStyle/>
        <a:p>
          <a:endParaRPr lang="en-US"/>
        </a:p>
      </dgm:t>
    </dgm:pt>
    <dgm:pt modelId="{A11464E9-494C-47A6-8C9A-32C672870A46}" type="sibTrans" cxnId="{ABBFDE9B-290C-4E2B-8533-D5166D3A308F}">
      <dgm:prSet/>
      <dgm:spPr/>
      <dgm:t>
        <a:bodyPr/>
        <a:lstStyle/>
        <a:p>
          <a:endParaRPr lang="en-US"/>
        </a:p>
      </dgm:t>
    </dgm:pt>
    <dgm:pt modelId="{E51D8310-3C46-4082-8274-2A302F9AED5C}">
      <dgm:prSet custT="1"/>
      <dgm:spPr/>
      <dgm:t>
        <a:bodyPr/>
        <a:lstStyle/>
        <a:p>
          <a:r>
            <a:rPr lang="en-US" sz="1800" smtClean="0"/>
            <a:t>Thống nhất với kiểm toán bên ngoài về nội dung và phạm vi kiểm toán; đánh giá hệ thống kiểm soát chất lượng kiểm toán viên</a:t>
          </a:r>
          <a:endParaRPr lang="en-US" sz="1800"/>
        </a:p>
      </dgm:t>
    </dgm:pt>
    <dgm:pt modelId="{726F251B-0291-412C-A26F-41C8A3B1C90D}" type="parTrans" cxnId="{DEA0CCD0-C501-40EF-B2AA-F12FBC708A80}">
      <dgm:prSet/>
      <dgm:spPr/>
      <dgm:t>
        <a:bodyPr/>
        <a:lstStyle/>
        <a:p>
          <a:endParaRPr lang="en-US"/>
        </a:p>
      </dgm:t>
    </dgm:pt>
    <dgm:pt modelId="{FBFC0E56-4312-48F1-8F63-965516CD1B9B}" type="sibTrans" cxnId="{DEA0CCD0-C501-40EF-B2AA-F12FBC708A80}">
      <dgm:prSet/>
      <dgm:spPr/>
      <dgm:t>
        <a:bodyPr/>
        <a:lstStyle/>
        <a:p>
          <a:endParaRPr lang="en-US"/>
        </a:p>
      </dgm:t>
    </dgm:pt>
    <dgm:pt modelId="{8DDE4870-8733-4B3A-964F-7F8B9BC79A9D}">
      <dgm:prSet custT="1"/>
      <dgm:spPr/>
      <dgm:t>
        <a:bodyPr/>
        <a:lstStyle/>
        <a:p>
          <a:r>
            <a:rPr lang="en-US" sz="1800" smtClean="0"/>
            <a:t>Đảm bảo Kiểm toán nội bộ có đủ nguồn lực và có vị trí phù hợp để thực hiện nhiệm vụ</a:t>
          </a:r>
          <a:endParaRPr lang="en-US" sz="1800"/>
        </a:p>
      </dgm:t>
    </dgm:pt>
    <dgm:pt modelId="{F8C0F249-E48C-4818-9FDC-28B7706BCB0E}" type="parTrans" cxnId="{949F8ED2-2F76-420D-A789-4316EB36B98F}">
      <dgm:prSet/>
      <dgm:spPr/>
      <dgm:t>
        <a:bodyPr/>
        <a:lstStyle/>
        <a:p>
          <a:endParaRPr lang="en-US"/>
        </a:p>
      </dgm:t>
    </dgm:pt>
    <dgm:pt modelId="{6AB40CDF-31DD-43FC-A4D0-496A6C12AB64}" type="sibTrans" cxnId="{949F8ED2-2F76-420D-A789-4316EB36B98F}">
      <dgm:prSet/>
      <dgm:spPr/>
      <dgm:t>
        <a:bodyPr/>
        <a:lstStyle/>
        <a:p>
          <a:endParaRPr lang="en-US"/>
        </a:p>
      </dgm:t>
    </dgm:pt>
    <dgm:pt modelId="{9BA3B9CA-3F82-469C-94E2-51A3FF60DA7E}">
      <dgm:prSet custT="1"/>
      <dgm:spPr/>
      <dgm:t>
        <a:bodyPr/>
        <a:lstStyle/>
        <a:p>
          <a:r>
            <a:rPr lang="en-US" sz="1800" smtClean="0"/>
            <a:t>Đảm bảo tính độc lập trong hoạt động</a:t>
          </a:r>
          <a:endParaRPr lang="en-US" sz="1800"/>
        </a:p>
      </dgm:t>
    </dgm:pt>
    <dgm:pt modelId="{11C1EAD8-48BE-4E7B-9504-395F0D879CDF}" type="parTrans" cxnId="{86B246E2-D16B-45AF-ADE8-CCE037D26367}">
      <dgm:prSet/>
      <dgm:spPr/>
      <dgm:t>
        <a:bodyPr/>
        <a:lstStyle/>
        <a:p>
          <a:endParaRPr lang="en-US"/>
        </a:p>
      </dgm:t>
    </dgm:pt>
    <dgm:pt modelId="{B35227AF-D705-466A-9B7B-21768D2BFE96}" type="sibTrans" cxnId="{86B246E2-D16B-45AF-ADE8-CCE037D26367}">
      <dgm:prSet/>
      <dgm:spPr/>
      <dgm:t>
        <a:bodyPr/>
        <a:lstStyle/>
        <a:p>
          <a:endParaRPr lang="en-US"/>
        </a:p>
      </dgm:t>
    </dgm:pt>
    <dgm:pt modelId="{8CD97072-782A-404A-BC77-CBF7AFE20E1F}">
      <dgm:prSet custT="1"/>
      <dgm:spPr/>
      <dgm:t>
        <a:bodyPr/>
        <a:lstStyle/>
        <a:p>
          <a:r>
            <a:rPr lang="en-US" sz="1800" smtClean="0"/>
            <a:t>Xem xét việc tiếp thu kiến nghị cuả Kiểm toán nội bộ đối với CEO và bộ phận quản lý</a:t>
          </a:r>
          <a:endParaRPr lang="en-US" sz="1800"/>
        </a:p>
      </dgm:t>
    </dgm:pt>
    <dgm:pt modelId="{BABB4699-A637-4B12-93ED-177613DED150}" type="parTrans" cxnId="{561FD2C0-5CC1-4264-9E80-3EDD1E482C39}">
      <dgm:prSet/>
      <dgm:spPr/>
      <dgm:t>
        <a:bodyPr/>
        <a:lstStyle/>
        <a:p>
          <a:endParaRPr lang="en-US"/>
        </a:p>
      </dgm:t>
    </dgm:pt>
    <dgm:pt modelId="{788138BD-5A38-4C65-8113-D724DE6DB479}" type="sibTrans" cxnId="{561FD2C0-5CC1-4264-9E80-3EDD1E482C39}">
      <dgm:prSet/>
      <dgm:spPr/>
      <dgm:t>
        <a:bodyPr/>
        <a:lstStyle/>
        <a:p>
          <a:endParaRPr lang="en-US"/>
        </a:p>
      </dgm:t>
    </dgm:pt>
    <dgm:pt modelId="{43FED261-50C0-45C2-9F54-6AF65D85C6E5}" type="pres">
      <dgm:prSet presAssocID="{EEF702C9-1C86-451D-9442-B37D72CAD29C}" presName="Name0" presStyleCnt="0">
        <dgm:presLayoutVars>
          <dgm:dir/>
          <dgm:animLvl val="lvl"/>
          <dgm:resizeHandles val="exact"/>
        </dgm:presLayoutVars>
      </dgm:prSet>
      <dgm:spPr/>
      <dgm:t>
        <a:bodyPr/>
        <a:lstStyle/>
        <a:p>
          <a:endParaRPr lang="en-US"/>
        </a:p>
      </dgm:t>
    </dgm:pt>
    <dgm:pt modelId="{499DB3B1-9B6D-4531-8197-9B889541D378}" type="pres">
      <dgm:prSet presAssocID="{D0EF8C56-EBDC-4DD5-AF47-1AE9145B0EBB}" presName="linNode" presStyleCnt="0"/>
      <dgm:spPr/>
    </dgm:pt>
    <dgm:pt modelId="{F40A0F60-B94F-4907-BCD3-D784EAAF9B31}" type="pres">
      <dgm:prSet presAssocID="{D0EF8C56-EBDC-4DD5-AF47-1AE9145B0EBB}" presName="parentText" presStyleLbl="node1" presStyleIdx="0" presStyleCnt="2" custScaleX="53700" custScaleY="85618">
        <dgm:presLayoutVars>
          <dgm:chMax val="1"/>
          <dgm:bulletEnabled val="1"/>
        </dgm:presLayoutVars>
      </dgm:prSet>
      <dgm:spPr/>
      <dgm:t>
        <a:bodyPr/>
        <a:lstStyle/>
        <a:p>
          <a:endParaRPr lang="en-US"/>
        </a:p>
      </dgm:t>
    </dgm:pt>
    <dgm:pt modelId="{F58FD16D-49DE-4481-A897-83581527C020}" type="pres">
      <dgm:prSet presAssocID="{D0EF8C56-EBDC-4DD5-AF47-1AE9145B0EBB}" presName="descendantText" presStyleLbl="alignAccFollowNode1" presStyleIdx="0" presStyleCnt="2" custScaleX="126167">
        <dgm:presLayoutVars>
          <dgm:bulletEnabled val="1"/>
        </dgm:presLayoutVars>
      </dgm:prSet>
      <dgm:spPr/>
      <dgm:t>
        <a:bodyPr/>
        <a:lstStyle/>
        <a:p>
          <a:endParaRPr lang="en-US"/>
        </a:p>
      </dgm:t>
    </dgm:pt>
    <dgm:pt modelId="{396EFA96-E803-4568-B85F-DE8988A70489}" type="pres">
      <dgm:prSet presAssocID="{AECA4B40-7A7B-4F9F-9686-9B134C272C09}" presName="sp" presStyleCnt="0"/>
      <dgm:spPr/>
    </dgm:pt>
    <dgm:pt modelId="{5F58EAC7-E9B7-4C0F-B118-5CB2486EBE39}" type="pres">
      <dgm:prSet presAssocID="{DB629D10-BD1C-4EA2-B575-EFE29B44E4C0}" presName="linNode" presStyleCnt="0"/>
      <dgm:spPr/>
    </dgm:pt>
    <dgm:pt modelId="{20AEE436-6C34-476D-8E91-D50416A326D8}" type="pres">
      <dgm:prSet presAssocID="{DB629D10-BD1C-4EA2-B575-EFE29B44E4C0}" presName="parentText" presStyleLbl="node1" presStyleIdx="1" presStyleCnt="2" custScaleX="59465" custScaleY="88074">
        <dgm:presLayoutVars>
          <dgm:chMax val="1"/>
          <dgm:bulletEnabled val="1"/>
        </dgm:presLayoutVars>
      </dgm:prSet>
      <dgm:spPr/>
      <dgm:t>
        <a:bodyPr/>
        <a:lstStyle/>
        <a:p>
          <a:endParaRPr lang="en-US"/>
        </a:p>
      </dgm:t>
    </dgm:pt>
    <dgm:pt modelId="{9A608FAB-A4B9-4AFC-8B0F-899C77BDECE7}" type="pres">
      <dgm:prSet presAssocID="{DB629D10-BD1C-4EA2-B575-EFE29B44E4C0}" presName="descendantText" presStyleLbl="alignAccFollowNode1" presStyleIdx="1" presStyleCnt="2" custScaleX="135682">
        <dgm:presLayoutVars>
          <dgm:bulletEnabled val="1"/>
        </dgm:presLayoutVars>
      </dgm:prSet>
      <dgm:spPr/>
      <dgm:t>
        <a:bodyPr/>
        <a:lstStyle/>
        <a:p>
          <a:endParaRPr lang="en-US"/>
        </a:p>
      </dgm:t>
    </dgm:pt>
  </dgm:ptLst>
  <dgm:cxnLst>
    <dgm:cxn modelId="{8B2C5026-2489-4813-9605-3196044BBCF0}" type="presOf" srcId="{F2E7B3FB-6F59-45C1-89EC-9D92E28E9E5E}" destId="{9A608FAB-A4B9-4AFC-8B0F-899C77BDECE7}" srcOrd="0" destOrd="1" presId="urn:microsoft.com/office/officeart/2005/8/layout/vList5"/>
    <dgm:cxn modelId="{C713A6B9-24D4-4AB5-8CE5-0428D7BB13B1}" type="presOf" srcId="{8DDE4870-8733-4B3A-964F-7F8B9BC79A9D}" destId="{F58FD16D-49DE-4481-A897-83581527C020}" srcOrd="0" destOrd="1" presId="urn:microsoft.com/office/officeart/2005/8/layout/vList5"/>
    <dgm:cxn modelId="{86B246E2-D16B-45AF-ADE8-CCE037D26367}" srcId="{D0EF8C56-EBDC-4DD5-AF47-1AE9145B0EBB}" destId="{9BA3B9CA-3F82-469C-94E2-51A3FF60DA7E}" srcOrd="2" destOrd="0" parTransId="{11C1EAD8-48BE-4E7B-9504-395F0D879CDF}" sibTransId="{B35227AF-D705-466A-9B7B-21768D2BFE96}"/>
    <dgm:cxn modelId="{5D8E8D01-8CF9-49E0-9ED1-438B24747EDE}" type="presOf" srcId="{61D88E94-DC90-4C26-94EC-AABAD8C34A6B}" destId="{F58FD16D-49DE-4481-A897-83581527C020}" srcOrd="0" destOrd="0" presId="urn:microsoft.com/office/officeart/2005/8/layout/vList5"/>
    <dgm:cxn modelId="{561FD2C0-5CC1-4264-9E80-3EDD1E482C39}" srcId="{D0EF8C56-EBDC-4DD5-AF47-1AE9145B0EBB}" destId="{8CD97072-782A-404A-BC77-CBF7AFE20E1F}" srcOrd="3" destOrd="0" parTransId="{BABB4699-A637-4B12-93ED-177613DED150}" sibTransId="{788138BD-5A38-4C65-8113-D724DE6DB479}"/>
    <dgm:cxn modelId="{E5A171E7-280D-4E9F-8159-50E6DF7B60A7}" srcId="{D0EF8C56-EBDC-4DD5-AF47-1AE9145B0EBB}" destId="{61D88E94-DC90-4C26-94EC-AABAD8C34A6B}" srcOrd="0" destOrd="0" parTransId="{5E4637BB-0E1F-4A72-873F-819C6B771311}" sibTransId="{F2C70EE4-79FA-4A0F-846A-967938BEDB5C}"/>
    <dgm:cxn modelId="{949F8ED2-2F76-420D-A789-4316EB36B98F}" srcId="{D0EF8C56-EBDC-4DD5-AF47-1AE9145B0EBB}" destId="{8DDE4870-8733-4B3A-964F-7F8B9BC79A9D}" srcOrd="1" destOrd="0" parTransId="{F8C0F249-E48C-4818-9FDC-28B7706BCB0E}" sibTransId="{6AB40CDF-31DD-43FC-A4D0-496A6C12AB64}"/>
    <dgm:cxn modelId="{7B3E5419-4879-41E2-97AF-759AE3EC7BDA}" srcId="{DB629D10-BD1C-4EA2-B575-EFE29B44E4C0}" destId="{34CBF434-7381-4B84-82DF-3B3D3FAC741D}" srcOrd="0" destOrd="0" parTransId="{8A478075-E41A-4D0A-8C84-F3E0157797C9}" sibTransId="{01DA90A3-DFDF-436C-8CB9-6AFE27A82B80}"/>
    <dgm:cxn modelId="{864139BD-0D24-4D9C-84EC-B9675C2DD63A}" srcId="{EEF702C9-1C86-451D-9442-B37D72CAD29C}" destId="{D0EF8C56-EBDC-4DD5-AF47-1AE9145B0EBB}" srcOrd="0" destOrd="0" parTransId="{AFB6BE89-0C11-4FB0-9D3C-33A49997E203}" sibTransId="{AECA4B40-7A7B-4F9F-9686-9B134C272C09}"/>
    <dgm:cxn modelId="{93AB996D-23CD-429E-B538-E8280C30ACFD}" srcId="{EEF702C9-1C86-451D-9442-B37D72CAD29C}" destId="{DB629D10-BD1C-4EA2-B575-EFE29B44E4C0}" srcOrd="1" destOrd="0" parTransId="{E044995B-2191-4189-8018-3871E4B5DE78}" sibTransId="{105B3C94-4A63-4513-8C68-E5ABEE97860F}"/>
    <dgm:cxn modelId="{ABBFDE9B-290C-4E2B-8533-D5166D3A308F}" srcId="{DB629D10-BD1C-4EA2-B575-EFE29B44E4C0}" destId="{F2E7B3FB-6F59-45C1-89EC-9D92E28E9E5E}" srcOrd="1" destOrd="0" parTransId="{1559FE20-770F-4EE2-BA58-47A8DF72DB85}" sibTransId="{A11464E9-494C-47A6-8C9A-32C672870A46}"/>
    <dgm:cxn modelId="{E550DCB4-EB04-4A34-BAE3-4A16FC89AE3C}" type="presOf" srcId="{D0EF8C56-EBDC-4DD5-AF47-1AE9145B0EBB}" destId="{F40A0F60-B94F-4907-BCD3-D784EAAF9B31}" srcOrd="0" destOrd="0" presId="urn:microsoft.com/office/officeart/2005/8/layout/vList5"/>
    <dgm:cxn modelId="{F10EDEAE-323D-4C1A-8F26-7087C13BA503}" type="presOf" srcId="{8CD97072-782A-404A-BC77-CBF7AFE20E1F}" destId="{F58FD16D-49DE-4481-A897-83581527C020}" srcOrd="0" destOrd="3" presId="urn:microsoft.com/office/officeart/2005/8/layout/vList5"/>
    <dgm:cxn modelId="{719A4104-614A-4D53-85F7-24CA52575E81}" type="presOf" srcId="{EEF702C9-1C86-451D-9442-B37D72CAD29C}" destId="{43FED261-50C0-45C2-9F54-6AF65D85C6E5}" srcOrd="0" destOrd="0" presId="urn:microsoft.com/office/officeart/2005/8/layout/vList5"/>
    <dgm:cxn modelId="{43F50AE2-4FA7-4411-8C18-FC74B54F1ECE}" type="presOf" srcId="{DB629D10-BD1C-4EA2-B575-EFE29B44E4C0}" destId="{20AEE436-6C34-476D-8E91-D50416A326D8}" srcOrd="0" destOrd="0" presId="urn:microsoft.com/office/officeart/2005/8/layout/vList5"/>
    <dgm:cxn modelId="{DEA0CCD0-C501-40EF-B2AA-F12FBC708A80}" srcId="{DB629D10-BD1C-4EA2-B575-EFE29B44E4C0}" destId="{E51D8310-3C46-4082-8274-2A302F9AED5C}" srcOrd="2" destOrd="0" parTransId="{726F251B-0291-412C-A26F-41C8A3B1C90D}" sibTransId="{FBFC0E56-4312-48F1-8F63-965516CD1B9B}"/>
    <dgm:cxn modelId="{EAFA02AF-921C-4E12-A093-F9BE2BD5EB55}" type="presOf" srcId="{E51D8310-3C46-4082-8274-2A302F9AED5C}" destId="{9A608FAB-A4B9-4AFC-8B0F-899C77BDECE7}" srcOrd="0" destOrd="2" presId="urn:microsoft.com/office/officeart/2005/8/layout/vList5"/>
    <dgm:cxn modelId="{1FB7B204-F26F-4F8A-AC65-2DB9A56EA312}" type="presOf" srcId="{34CBF434-7381-4B84-82DF-3B3D3FAC741D}" destId="{9A608FAB-A4B9-4AFC-8B0F-899C77BDECE7}" srcOrd="0" destOrd="0" presId="urn:microsoft.com/office/officeart/2005/8/layout/vList5"/>
    <dgm:cxn modelId="{2CBBA3A2-925F-4181-AD13-E48EADA53C01}" type="presOf" srcId="{9BA3B9CA-3F82-469C-94E2-51A3FF60DA7E}" destId="{F58FD16D-49DE-4481-A897-83581527C020}" srcOrd="0" destOrd="2" presId="urn:microsoft.com/office/officeart/2005/8/layout/vList5"/>
    <dgm:cxn modelId="{0F5BEF07-238C-437E-B909-F3D656BEAE74}" type="presParOf" srcId="{43FED261-50C0-45C2-9F54-6AF65D85C6E5}" destId="{499DB3B1-9B6D-4531-8197-9B889541D378}" srcOrd="0" destOrd="0" presId="urn:microsoft.com/office/officeart/2005/8/layout/vList5"/>
    <dgm:cxn modelId="{D4726484-EFB9-4D52-83F1-06C2162B6640}" type="presParOf" srcId="{499DB3B1-9B6D-4531-8197-9B889541D378}" destId="{F40A0F60-B94F-4907-BCD3-D784EAAF9B31}" srcOrd="0" destOrd="0" presId="urn:microsoft.com/office/officeart/2005/8/layout/vList5"/>
    <dgm:cxn modelId="{53F5D269-303F-4F6D-9D33-6E9B780DA59E}" type="presParOf" srcId="{499DB3B1-9B6D-4531-8197-9B889541D378}" destId="{F58FD16D-49DE-4481-A897-83581527C020}" srcOrd="1" destOrd="0" presId="urn:microsoft.com/office/officeart/2005/8/layout/vList5"/>
    <dgm:cxn modelId="{8E83FEA1-09F1-4C16-AB8E-5FE9212FB356}" type="presParOf" srcId="{43FED261-50C0-45C2-9F54-6AF65D85C6E5}" destId="{396EFA96-E803-4568-B85F-DE8988A70489}" srcOrd="1" destOrd="0" presId="urn:microsoft.com/office/officeart/2005/8/layout/vList5"/>
    <dgm:cxn modelId="{3036920F-44FA-4FD4-AF6B-4DE5F0167829}" type="presParOf" srcId="{43FED261-50C0-45C2-9F54-6AF65D85C6E5}" destId="{5F58EAC7-E9B7-4C0F-B118-5CB2486EBE39}" srcOrd="2" destOrd="0" presId="urn:microsoft.com/office/officeart/2005/8/layout/vList5"/>
    <dgm:cxn modelId="{C1D8B4C7-EFF6-4A4A-A1FB-D692BCA6CC2F}" type="presParOf" srcId="{5F58EAC7-E9B7-4C0F-B118-5CB2486EBE39}" destId="{20AEE436-6C34-476D-8E91-D50416A326D8}" srcOrd="0" destOrd="0" presId="urn:microsoft.com/office/officeart/2005/8/layout/vList5"/>
    <dgm:cxn modelId="{CDD0C175-A73A-47C4-8AAC-89716FE7FDD3}" type="presParOf" srcId="{5F58EAC7-E9B7-4C0F-B118-5CB2486EBE39}" destId="{9A608FAB-A4B9-4AFC-8B0F-899C77BDECE7}"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4119E5-BFD0-4F3A-B4B0-E596E08CD779}" type="datetimeFigureOut">
              <a:rPr lang="en-US" smtClean="0"/>
              <a:pPr/>
              <a:t>12-May-17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62B8A9-1C66-43E4-9CB4-C12F29DE6FFC}" type="slidenum">
              <a:rPr lang="en-US" smtClean="0"/>
              <a:pPr/>
              <a:t>‹#›</a:t>
            </a:fld>
            <a:endParaRPr lang="en-US"/>
          </a:p>
        </p:txBody>
      </p:sp>
    </p:spTree>
    <p:extLst>
      <p:ext uri="{BB962C8B-B14F-4D97-AF65-F5344CB8AC3E}">
        <p14:creationId xmlns:p14="http://schemas.microsoft.com/office/powerpoint/2010/main" xmlns="" val="3677978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Luật</a:t>
            </a:r>
            <a:r>
              <a:rPr lang="en-US" baseline="0" smtClean="0"/>
              <a:t> doanh nghiệp: Ban kiểm toán nội bộ thuộc HĐQT </a:t>
            </a:r>
          </a:p>
          <a:p>
            <a:r>
              <a:rPr lang="en-US" baseline="0" smtClean="0"/>
              <a:t>Thực tiễn: Tiểu ủy ban kiểm toán</a:t>
            </a:r>
          </a:p>
          <a:p>
            <a:r>
              <a:rPr lang="en-US" smtClean="0"/>
              <a:t>Vị</a:t>
            </a:r>
            <a:r>
              <a:rPr lang="en-US" baseline="0" smtClean="0"/>
              <a:t> trí, vai trò, nhiệm vụ, chức năng == thực hiện theo thực tiễn tốt về quản trị doanh nghiệp = không có bất kỳ thêm sự hướng dẫn nào nữa</a:t>
            </a:r>
          </a:p>
          <a:p>
            <a:endParaRPr lang="en-US" baseline="0" smtClean="0"/>
          </a:p>
          <a:p>
            <a:r>
              <a:rPr lang="en-US" baseline="0" smtClean="0"/>
              <a:t>------</a:t>
            </a:r>
          </a:p>
          <a:p>
            <a:endParaRPr lang="en-US"/>
          </a:p>
        </p:txBody>
      </p:sp>
      <p:sp>
        <p:nvSpPr>
          <p:cNvPr id="4" name="Slide Number Placeholder 3"/>
          <p:cNvSpPr>
            <a:spLocks noGrp="1"/>
          </p:cNvSpPr>
          <p:nvPr>
            <p:ph type="sldNum" sz="quarter" idx="10"/>
          </p:nvPr>
        </p:nvSpPr>
        <p:spPr/>
        <p:txBody>
          <a:bodyPr/>
          <a:lstStyle/>
          <a:p>
            <a:fld id="{9C62B8A9-1C66-43E4-9CB4-C12F29DE6FFC}" type="slidenum">
              <a:rPr lang="en-US" smtClean="0"/>
              <a:pPr/>
              <a:t>3</a:t>
            </a:fld>
            <a:endParaRPr lang="en-US"/>
          </a:p>
        </p:txBody>
      </p:sp>
    </p:spTree>
    <p:extLst>
      <p:ext uri="{BB962C8B-B14F-4D97-AF65-F5344CB8AC3E}">
        <p14:creationId xmlns:p14="http://schemas.microsoft.com/office/powerpoint/2010/main" xmlns="" val="1434715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2B8A9-1C66-43E4-9CB4-C12F29DE6FFC}" type="slidenum">
              <a:rPr lang="en-US" smtClean="0"/>
              <a:pPr/>
              <a:t>5</a:t>
            </a:fld>
            <a:endParaRPr lang="en-US"/>
          </a:p>
        </p:txBody>
      </p:sp>
    </p:spTree>
    <p:extLst>
      <p:ext uri="{BB962C8B-B14F-4D97-AF65-F5344CB8AC3E}">
        <p14:creationId xmlns:p14="http://schemas.microsoft.com/office/powerpoint/2010/main" xmlns="" val="1767606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68C48B-C993-4F8B-BF72-A7FD9F9D8D92}" type="datetimeFigureOut">
              <a:rPr lang="en-US" smtClean="0"/>
              <a:pPr/>
              <a:t>12-May-17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4BD92-1139-4ACA-BF5E-CAB06D1FB217}" type="slidenum">
              <a:rPr lang="en-US" smtClean="0"/>
              <a:pPr/>
              <a:t>‹#›</a:t>
            </a:fld>
            <a:endParaRPr lang="en-US"/>
          </a:p>
        </p:txBody>
      </p:sp>
    </p:spTree>
    <p:extLst>
      <p:ext uri="{BB962C8B-B14F-4D97-AF65-F5344CB8AC3E}">
        <p14:creationId xmlns:p14="http://schemas.microsoft.com/office/powerpoint/2010/main" xmlns="" val="891002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68C48B-C993-4F8B-BF72-A7FD9F9D8D92}" type="datetimeFigureOut">
              <a:rPr lang="en-US" smtClean="0"/>
              <a:pPr/>
              <a:t>12-May-17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4BD92-1139-4ACA-BF5E-CAB06D1FB217}" type="slidenum">
              <a:rPr lang="en-US" smtClean="0"/>
              <a:pPr/>
              <a:t>‹#›</a:t>
            </a:fld>
            <a:endParaRPr lang="en-US"/>
          </a:p>
        </p:txBody>
      </p:sp>
    </p:spTree>
    <p:extLst>
      <p:ext uri="{BB962C8B-B14F-4D97-AF65-F5344CB8AC3E}">
        <p14:creationId xmlns:p14="http://schemas.microsoft.com/office/powerpoint/2010/main" xmlns="" val="1223761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68C48B-C993-4F8B-BF72-A7FD9F9D8D92}" type="datetimeFigureOut">
              <a:rPr lang="en-US" smtClean="0"/>
              <a:pPr/>
              <a:t>12-May-17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4BD92-1139-4ACA-BF5E-CAB06D1FB217}" type="slidenum">
              <a:rPr lang="en-US" smtClean="0"/>
              <a:pPr/>
              <a:t>‹#›</a:t>
            </a:fld>
            <a:endParaRPr lang="en-US"/>
          </a:p>
        </p:txBody>
      </p:sp>
    </p:spTree>
    <p:extLst>
      <p:ext uri="{BB962C8B-B14F-4D97-AF65-F5344CB8AC3E}">
        <p14:creationId xmlns:p14="http://schemas.microsoft.com/office/powerpoint/2010/main" xmlns="" val="3589159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68C48B-C993-4F8B-BF72-A7FD9F9D8D92}" type="datetimeFigureOut">
              <a:rPr lang="en-US" smtClean="0"/>
              <a:pPr/>
              <a:t>12-May-17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4BD92-1139-4ACA-BF5E-CAB06D1FB217}" type="slidenum">
              <a:rPr lang="en-US" smtClean="0"/>
              <a:pPr/>
              <a:t>‹#›</a:t>
            </a:fld>
            <a:endParaRPr lang="en-US"/>
          </a:p>
        </p:txBody>
      </p:sp>
    </p:spTree>
    <p:extLst>
      <p:ext uri="{BB962C8B-B14F-4D97-AF65-F5344CB8AC3E}">
        <p14:creationId xmlns:p14="http://schemas.microsoft.com/office/powerpoint/2010/main" xmlns="" val="495116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68C48B-C993-4F8B-BF72-A7FD9F9D8D92}" type="datetimeFigureOut">
              <a:rPr lang="en-US" smtClean="0"/>
              <a:pPr/>
              <a:t>12-May-17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4BD92-1139-4ACA-BF5E-CAB06D1FB217}" type="slidenum">
              <a:rPr lang="en-US" smtClean="0"/>
              <a:pPr/>
              <a:t>‹#›</a:t>
            </a:fld>
            <a:endParaRPr lang="en-US"/>
          </a:p>
        </p:txBody>
      </p:sp>
    </p:spTree>
    <p:extLst>
      <p:ext uri="{BB962C8B-B14F-4D97-AF65-F5344CB8AC3E}">
        <p14:creationId xmlns:p14="http://schemas.microsoft.com/office/powerpoint/2010/main" xmlns="" val="3354986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68C48B-C993-4F8B-BF72-A7FD9F9D8D92}" type="datetimeFigureOut">
              <a:rPr lang="en-US" smtClean="0"/>
              <a:pPr/>
              <a:t>12-May-17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74BD92-1139-4ACA-BF5E-CAB06D1FB217}" type="slidenum">
              <a:rPr lang="en-US" smtClean="0"/>
              <a:pPr/>
              <a:t>‹#›</a:t>
            </a:fld>
            <a:endParaRPr lang="en-US"/>
          </a:p>
        </p:txBody>
      </p:sp>
    </p:spTree>
    <p:extLst>
      <p:ext uri="{BB962C8B-B14F-4D97-AF65-F5344CB8AC3E}">
        <p14:creationId xmlns:p14="http://schemas.microsoft.com/office/powerpoint/2010/main" xmlns="" val="1778540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68C48B-C993-4F8B-BF72-A7FD9F9D8D92}" type="datetimeFigureOut">
              <a:rPr lang="en-US" smtClean="0"/>
              <a:pPr/>
              <a:t>12-May-17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74BD92-1139-4ACA-BF5E-CAB06D1FB217}" type="slidenum">
              <a:rPr lang="en-US" smtClean="0"/>
              <a:pPr/>
              <a:t>‹#›</a:t>
            </a:fld>
            <a:endParaRPr lang="en-US"/>
          </a:p>
        </p:txBody>
      </p:sp>
    </p:spTree>
    <p:extLst>
      <p:ext uri="{BB962C8B-B14F-4D97-AF65-F5344CB8AC3E}">
        <p14:creationId xmlns:p14="http://schemas.microsoft.com/office/powerpoint/2010/main" xmlns="" val="2512150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68C48B-C993-4F8B-BF72-A7FD9F9D8D92}" type="datetimeFigureOut">
              <a:rPr lang="en-US" smtClean="0"/>
              <a:pPr/>
              <a:t>12-May-17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74BD92-1139-4ACA-BF5E-CAB06D1FB217}" type="slidenum">
              <a:rPr lang="en-US" smtClean="0"/>
              <a:pPr/>
              <a:t>‹#›</a:t>
            </a:fld>
            <a:endParaRPr lang="en-US"/>
          </a:p>
        </p:txBody>
      </p:sp>
    </p:spTree>
    <p:extLst>
      <p:ext uri="{BB962C8B-B14F-4D97-AF65-F5344CB8AC3E}">
        <p14:creationId xmlns:p14="http://schemas.microsoft.com/office/powerpoint/2010/main" xmlns="" val="3116291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68C48B-C993-4F8B-BF72-A7FD9F9D8D92}" type="datetimeFigureOut">
              <a:rPr lang="en-US" smtClean="0"/>
              <a:pPr/>
              <a:t>12-May-17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74BD92-1139-4ACA-BF5E-CAB06D1FB217}" type="slidenum">
              <a:rPr lang="en-US" smtClean="0"/>
              <a:pPr/>
              <a:t>‹#›</a:t>
            </a:fld>
            <a:endParaRPr lang="en-US"/>
          </a:p>
        </p:txBody>
      </p:sp>
    </p:spTree>
    <p:extLst>
      <p:ext uri="{BB962C8B-B14F-4D97-AF65-F5344CB8AC3E}">
        <p14:creationId xmlns:p14="http://schemas.microsoft.com/office/powerpoint/2010/main" xmlns="" val="2903107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68C48B-C993-4F8B-BF72-A7FD9F9D8D92}" type="datetimeFigureOut">
              <a:rPr lang="en-US" smtClean="0"/>
              <a:pPr/>
              <a:t>12-May-17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74BD92-1139-4ACA-BF5E-CAB06D1FB217}" type="slidenum">
              <a:rPr lang="en-US" smtClean="0"/>
              <a:pPr/>
              <a:t>‹#›</a:t>
            </a:fld>
            <a:endParaRPr lang="en-US"/>
          </a:p>
        </p:txBody>
      </p:sp>
    </p:spTree>
    <p:extLst>
      <p:ext uri="{BB962C8B-B14F-4D97-AF65-F5344CB8AC3E}">
        <p14:creationId xmlns:p14="http://schemas.microsoft.com/office/powerpoint/2010/main" xmlns="" val="3207818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68C48B-C993-4F8B-BF72-A7FD9F9D8D92}" type="datetimeFigureOut">
              <a:rPr lang="en-US" smtClean="0"/>
              <a:pPr/>
              <a:t>12-May-17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74BD92-1139-4ACA-BF5E-CAB06D1FB217}" type="slidenum">
              <a:rPr lang="en-US" smtClean="0"/>
              <a:pPr/>
              <a:t>‹#›</a:t>
            </a:fld>
            <a:endParaRPr lang="en-US"/>
          </a:p>
        </p:txBody>
      </p:sp>
    </p:spTree>
    <p:extLst>
      <p:ext uri="{BB962C8B-B14F-4D97-AF65-F5344CB8AC3E}">
        <p14:creationId xmlns:p14="http://schemas.microsoft.com/office/powerpoint/2010/main" xmlns="" val="4250438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68C48B-C993-4F8B-BF72-A7FD9F9D8D92}" type="datetimeFigureOut">
              <a:rPr lang="en-US" smtClean="0"/>
              <a:pPr/>
              <a:t>12-May-17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74BD92-1139-4ACA-BF5E-CAB06D1FB217}" type="slidenum">
              <a:rPr lang="en-US" smtClean="0"/>
              <a:pPr/>
              <a:t>‹#›</a:t>
            </a:fld>
            <a:endParaRPr lang="en-US"/>
          </a:p>
        </p:txBody>
      </p:sp>
    </p:spTree>
    <p:extLst>
      <p:ext uri="{BB962C8B-B14F-4D97-AF65-F5344CB8AC3E}">
        <p14:creationId xmlns:p14="http://schemas.microsoft.com/office/powerpoint/2010/main" xmlns="" val="3264917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emf"/><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emf"/><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000" smtClean="0"/>
              <a:t>Quản trị doanh nghiệp tốt: </a:t>
            </a:r>
            <a:r>
              <a:rPr lang="en-US" smtClean="0"/>
              <a:t/>
            </a:r>
            <a:br>
              <a:rPr lang="en-US" smtClean="0"/>
            </a:br>
            <a:r>
              <a:rPr lang="en-US" sz="5400" smtClean="0"/>
              <a:t>Vai trò Tiểu ban kiểm toán</a:t>
            </a:r>
            <a:endParaRPr lang="en-US"/>
          </a:p>
        </p:txBody>
      </p:sp>
      <p:sp>
        <p:nvSpPr>
          <p:cNvPr id="3" name="Subtitle 2"/>
          <p:cNvSpPr>
            <a:spLocks noGrp="1"/>
          </p:cNvSpPr>
          <p:nvPr>
            <p:ph type="subTitle" idx="1"/>
          </p:nvPr>
        </p:nvSpPr>
        <p:spPr/>
        <p:txBody>
          <a:bodyPr>
            <a:normAutofit lnSpcReduction="10000"/>
          </a:bodyPr>
          <a:lstStyle/>
          <a:p>
            <a:endParaRPr lang="en-US" sz="2400" smtClean="0"/>
          </a:p>
          <a:p>
            <a:endParaRPr lang="en-US" sz="2400"/>
          </a:p>
          <a:p>
            <a:r>
              <a:rPr lang="en-US" sz="2400" smtClean="0"/>
              <a:t>Ông Phan Đức Hiếu</a:t>
            </a:r>
          </a:p>
          <a:p>
            <a:r>
              <a:rPr lang="en-US" sz="2400" smtClean="0"/>
              <a:t>Viện nghiên cứu quản lý kinh tế Trung ương</a:t>
            </a:r>
            <a:endParaRPr lang="en-US" sz="2400"/>
          </a:p>
        </p:txBody>
      </p:sp>
      <p:pic>
        <p:nvPicPr>
          <p:cNvPr id="4" name="Picture 3"/>
          <p:cNvPicPr>
            <a:picLocks noChangeAspect="1" noChangeArrowheads="1"/>
          </p:cNvPicPr>
          <p:nvPr/>
        </p:nvPicPr>
        <p:blipFill>
          <a:blip r:embed="rId2" cstate="print"/>
          <a:srcRect/>
          <a:stretch>
            <a:fillRect/>
          </a:stretch>
        </p:blipFill>
        <p:spPr bwMode="auto">
          <a:xfrm>
            <a:off x="1600200" y="124006"/>
            <a:ext cx="1336675" cy="1681059"/>
          </a:xfrm>
          <a:prstGeom prst="rect">
            <a:avLst/>
          </a:prstGeom>
          <a:noFill/>
          <a:ln w="9525">
            <a:noFill/>
            <a:miter lim="800000"/>
            <a:headEnd/>
            <a:tailEnd/>
          </a:ln>
          <a:effectLst/>
        </p:spPr>
      </p:pic>
      <p:pic>
        <p:nvPicPr>
          <p:cNvPr id="2050" name="Picture 2" descr="Kết quả hình ảnh cho HNX"/>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96000" y="327102"/>
            <a:ext cx="2017987" cy="147796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2763555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mtClean="0"/>
              <a:t>Cơ cấu, chuyên môn của TBKT</a:t>
            </a:r>
            <a:endParaRPr lang="en-US"/>
          </a:p>
        </p:txBody>
      </p:sp>
      <p:sp>
        <p:nvSpPr>
          <p:cNvPr id="3" name="Content Placeholder 2"/>
          <p:cNvSpPr>
            <a:spLocks noGrp="1"/>
          </p:cNvSpPr>
          <p:nvPr>
            <p:ph idx="1"/>
          </p:nvPr>
        </p:nvSpPr>
        <p:spPr/>
        <p:txBody>
          <a:bodyPr/>
          <a:lstStyle/>
          <a:p>
            <a:r>
              <a:rPr lang="en-US" smtClean="0"/>
              <a:t>Thường gồm 3 thành viên (có thể 4 or 5)</a:t>
            </a:r>
          </a:p>
          <a:p>
            <a:r>
              <a:rPr lang="en-US" smtClean="0"/>
              <a:t>Phần lớn (or 100%) là thành viên HĐQT độc lập hoặc ít nhất trưởng ban là TVHĐQT độc lập</a:t>
            </a:r>
          </a:p>
          <a:p>
            <a:r>
              <a:rPr lang="en-US" smtClean="0"/>
              <a:t>Chuyên môn về kế toán hoặc tài chính</a:t>
            </a:r>
          </a:p>
          <a:p>
            <a:r>
              <a:rPr lang="en-US" smtClean="0"/>
              <a:t>Mức độ chuyên môn, tốt nhất là chuyên nghiệp/hành nghề (Professional)</a:t>
            </a:r>
            <a:endParaRPr lang="en-US"/>
          </a:p>
        </p:txBody>
      </p:sp>
      <p:pic>
        <p:nvPicPr>
          <p:cNvPr id="4" name="Picture 3"/>
          <p:cNvPicPr>
            <a:picLocks noChangeAspect="1" noChangeArrowheads="1"/>
          </p:cNvPicPr>
          <p:nvPr/>
        </p:nvPicPr>
        <p:blipFill>
          <a:blip r:embed="rId2" cstate="print"/>
          <a:srcRect/>
          <a:stretch>
            <a:fillRect/>
          </a:stretch>
        </p:blipFill>
        <p:spPr bwMode="auto">
          <a:xfrm>
            <a:off x="8292029" y="1"/>
            <a:ext cx="848254" cy="1066800"/>
          </a:xfrm>
          <a:prstGeom prst="rect">
            <a:avLst/>
          </a:prstGeom>
          <a:noFill/>
          <a:ln w="9525">
            <a:noFill/>
            <a:miter lim="800000"/>
            <a:headEnd/>
            <a:tailEnd/>
          </a:ln>
          <a:effectLst/>
        </p:spPr>
      </p:pic>
    </p:spTree>
    <p:extLst>
      <p:ext uri="{BB962C8B-B14F-4D97-AF65-F5344CB8AC3E}">
        <p14:creationId xmlns:p14="http://schemas.microsoft.com/office/powerpoint/2010/main" xmlns="" val="38947467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mtClean="0"/>
              <a:t>TBKT và Kiểm toán nội bộ, kiểm toán bên ngoài</a:t>
            </a:r>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418977502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381000" y="6183868"/>
            <a:ext cx="5698227" cy="369332"/>
          </a:xfrm>
          <a:prstGeom prst="rect">
            <a:avLst/>
          </a:prstGeom>
        </p:spPr>
        <p:txBody>
          <a:bodyPr wrap="none">
            <a:spAutoFit/>
          </a:bodyPr>
          <a:lstStyle/>
          <a:p>
            <a:r>
              <a:rPr lang="en-US" smtClean="0"/>
              <a:t>Nguồn: Master course on audit committee – Bangkok 2016</a:t>
            </a:r>
            <a:endParaRPr lang="en-US"/>
          </a:p>
        </p:txBody>
      </p:sp>
      <p:pic>
        <p:nvPicPr>
          <p:cNvPr id="5" name="Picture 4"/>
          <p:cNvPicPr>
            <a:picLocks noChangeAspect="1" noChangeArrowheads="1"/>
          </p:cNvPicPr>
          <p:nvPr/>
        </p:nvPicPr>
        <p:blipFill>
          <a:blip r:embed="rId7" cstate="print"/>
          <a:srcRect/>
          <a:stretch>
            <a:fillRect/>
          </a:stretch>
        </p:blipFill>
        <p:spPr bwMode="auto">
          <a:xfrm>
            <a:off x="8292029" y="1"/>
            <a:ext cx="848254" cy="1066800"/>
          </a:xfrm>
          <a:prstGeom prst="rect">
            <a:avLst/>
          </a:prstGeom>
          <a:noFill/>
          <a:ln w="9525">
            <a:noFill/>
            <a:miter lim="800000"/>
            <a:headEnd/>
            <a:tailEnd/>
          </a:ln>
          <a:effectLst/>
        </p:spPr>
      </p:pic>
    </p:spTree>
    <p:extLst>
      <p:ext uri="{BB962C8B-B14F-4D97-AF65-F5344CB8AC3E}">
        <p14:creationId xmlns:p14="http://schemas.microsoft.com/office/powerpoint/2010/main" xmlns="" val="34535814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mtClean="0"/>
              <a:t>Một số Lưu ý</a:t>
            </a:r>
            <a:endParaRPr lang="en-US"/>
          </a:p>
        </p:txBody>
      </p:sp>
      <p:sp>
        <p:nvSpPr>
          <p:cNvPr id="4" name="Content Placeholder 3"/>
          <p:cNvSpPr>
            <a:spLocks noGrp="1"/>
          </p:cNvSpPr>
          <p:nvPr>
            <p:ph idx="1"/>
          </p:nvPr>
        </p:nvSpPr>
        <p:spPr bwMode="auto">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200"/>
              </a:spcAft>
              <a:buNone/>
            </a:pPr>
            <a:r>
              <a:rPr lang="en-US" dirty="0" err="1" smtClean="0"/>
              <a:t>Tỷ</a:t>
            </a:r>
            <a:r>
              <a:rPr lang="en-US" dirty="0"/>
              <a:t> </a:t>
            </a:r>
            <a:r>
              <a:rPr lang="en-US" dirty="0" err="1" smtClean="0"/>
              <a:t>lệ</a:t>
            </a:r>
            <a:r>
              <a:rPr lang="en-US" dirty="0"/>
              <a:t> </a:t>
            </a:r>
            <a:r>
              <a:rPr lang="en-US" dirty="0" err="1" smtClean="0"/>
              <a:t>phần</a:t>
            </a:r>
            <a:r>
              <a:rPr lang="en-US" dirty="0"/>
              <a:t> </a:t>
            </a:r>
            <a:r>
              <a:rPr lang="en-US" dirty="0" err="1" smtClean="0"/>
              <a:t>trăm</a:t>
            </a:r>
            <a:r>
              <a:rPr lang="en-US" dirty="0"/>
              <a:t> </a:t>
            </a:r>
            <a:r>
              <a:rPr lang="en-US" dirty="0" err="1" smtClean="0"/>
              <a:t>các</a:t>
            </a:r>
            <a:r>
              <a:rPr lang="en-US" dirty="0"/>
              <a:t> HĐQT </a:t>
            </a:r>
            <a:r>
              <a:rPr lang="en-US" dirty="0" err="1" smtClean="0"/>
              <a:t>có</a:t>
            </a:r>
            <a:r>
              <a:rPr lang="en-US" dirty="0"/>
              <a:t> </a:t>
            </a:r>
            <a:r>
              <a:rPr lang="en-US" dirty="0" err="1" smtClean="0"/>
              <a:t>mỗi</a:t>
            </a:r>
            <a:r>
              <a:rPr lang="en-US" dirty="0"/>
              <a:t> </a:t>
            </a:r>
            <a:r>
              <a:rPr lang="en-US" dirty="0" err="1" smtClean="0"/>
              <a:t>loại</a:t>
            </a:r>
            <a:r>
              <a:rPr lang="en-US" dirty="0"/>
              <a:t> </a:t>
            </a:r>
            <a:r>
              <a:rPr lang="en-US" dirty="0" err="1" smtClean="0"/>
              <a:t>ủy</a:t>
            </a:r>
            <a:r>
              <a:rPr lang="en-US" dirty="0" smtClean="0"/>
              <a:t> ban </a:t>
            </a:r>
            <a:r>
              <a:rPr lang="en-US" dirty="0" err="1" smtClean="0"/>
              <a:t>sau</a:t>
            </a:r>
            <a:r>
              <a:rPr lang="en-US" sz="2800" dirty="0" smtClean="0"/>
              <a:t>:</a:t>
            </a:r>
          </a:p>
          <a:p>
            <a:pPr>
              <a:spcAft>
                <a:spcPts val="1200"/>
              </a:spcAft>
            </a:pPr>
            <a:r>
              <a:rPr lang="en-US" b="1" dirty="0" err="1" smtClean="0">
                <a:solidFill>
                  <a:srgbClr val="3E6697"/>
                </a:solidFill>
              </a:rPr>
              <a:t>Ủy</a:t>
            </a:r>
            <a:r>
              <a:rPr lang="en-US" b="1" dirty="0" smtClean="0">
                <a:solidFill>
                  <a:srgbClr val="3E6697"/>
                </a:solidFill>
              </a:rPr>
              <a:t> </a:t>
            </a:r>
            <a:r>
              <a:rPr lang="en-US" b="1" dirty="0">
                <a:solidFill>
                  <a:srgbClr val="3E6697"/>
                </a:solidFill>
              </a:rPr>
              <a:t>ban </a:t>
            </a:r>
            <a:r>
              <a:rPr lang="en-US" b="1" dirty="0" err="1" smtClean="0">
                <a:solidFill>
                  <a:srgbClr val="3E6697"/>
                </a:solidFill>
              </a:rPr>
              <a:t>Kiểm</a:t>
            </a:r>
            <a:r>
              <a:rPr lang="en-US" b="1" dirty="0">
                <a:solidFill>
                  <a:srgbClr val="3E6697"/>
                </a:solidFill>
              </a:rPr>
              <a:t> </a:t>
            </a:r>
            <a:r>
              <a:rPr lang="en-US" b="1" dirty="0" err="1" smtClean="0">
                <a:solidFill>
                  <a:srgbClr val="3E6697"/>
                </a:solidFill>
              </a:rPr>
              <a:t>toán</a:t>
            </a:r>
            <a:r>
              <a:rPr lang="en-US" b="1" dirty="0" smtClean="0">
                <a:solidFill>
                  <a:srgbClr val="3E6697"/>
                </a:solidFill>
              </a:rPr>
              <a:t>:	</a:t>
            </a:r>
            <a:r>
              <a:rPr lang="en-US" dirty="0" smtClean="0"/>
              <a:t>	90-100%</a:t>
            </a:r>
          </a:p>
          <a:p>
            <a:pPr>
              <a:spcAft>
                <a:spcPts val="1200"/>
              </a:spcAft>
            </a:pPr>
            <a:r>
              <a:rPr lang="en-US" b="1" dirty="0" err="1">
                <a:solidFill>
                  <a:srgbClr val="3E6697"/>
                </a:solidFill>
              </a:rPr>
              <a:t>Ủy</a:t>
            </a:r>
            <a:r>
              <a:rPr lang="en-US" b="1" dirty="0">
                <a:solidFill>
                  <a:srgbClr val="3E6697"/>
                </a:solidFill>
              </a:rPr>
              <a:t> ban </a:t>
            </a:r>
            <a:r>
              <a:rPr lang="en-US" b="1" dirty="0" err="1" smtClean="0">
                <a:solidFill>
                  <a:srgbClr val="3E6697"/>
                </a:solidFill>
              </a:rPr>
              <a:t>Rủi</a:t>
            </a:r>
            <a:r>
              <a:rPr lang="en-US" b="1" dirty="0" smtClean="0">
                <a:solidFill>
                  <a:srgbClr val="3E6697"/>
                </a:solidFill>
              </a:rPr>
              <a:t> </a:t>
            </a:r>
            <a:r>
              <a:rPr lang="en-US" b="1" dirty="0" err="1" smtClean="0">
                <a:solidFill>
                  <a:srgbClr val="3E6697"/>
                </a:solidFill>
              </a:rPr>
              <a:t>ro</a:t>
            </a:r>
            <a:r>
              <a:rPr lang="en-US" b="1" dirty="0" smtClean="0">
                <a:solidFill>
                  <a:srgbClr val="3E6697"/>
                </a:solidFill>
              </a:rPr>
              <a:t>:</a:t>
            </a:r>
            <a:r>
              <a:rPr lang="en-US" b="1" dirty="0">
                <a:solidFill>
                  <a:srgbClr val="3E6697"/>
                </a:solidFill>
              </a:rPr>
              <a:t>	</a:t>
            </a:r>
            <a:r>
              <a:rPr lang="en-US" dirty="0" smtClean="0"/>
              <a:t>		50-60%</a:t>
            </a:r>
          </a:p>
          <a:p>
            <a:pPr>
              <a:spcAft>
                <a:spcPts val="1200"/>
              </a:spcAft>
            </a:pPr>
            <a:r>
              <a:rPr lang="en-US" b="1" dirty="0" err="1">
                <a:solidFill>
                  <a:srgbClr val="3E6697"/>
                </a:solidFill>
              </a:rPr>
              <a:t>Ủy</a:t>
            </a:r>
            <a:r>
              <a:rPr lang="en-US" b="1" dirty="0">
                <a:solidFill>
                  <a:srgbClr val="3E6697"/>
                </a:solidFill>
              </a:rPr>
              <a:t> ban </a:t>
            </a:r>
            <a:r>
              <a:rPr lang="en-US" b="1" dirty="0" smtClean="0">
                <a:solidFill>
                  <a:srgbClr val="3E6697"/>
                </a:solidFill>
              </a:rPr>
              <a:t>L</a:t>
            </a:r>
            <a:r>
              <a:rPr lang="vi-VN" b="1" dirty="0" smtClean="0">
                <a:solidFill>
                  <a:srgbClr val="3E6697"/>
                </a:solidFill>
                <a:latin typeface="Calibri" panose="020F0502020204030204" pitchFamily="34" charset="0"/>
              </a:rPr>
              <a:t>ươ</a:t>
            </a:r>
            <a:r>
              <a:rPr lang="en-US" b="1" dirty="0" smtClean="0">
                <a:solidFill>
                  <a:srgbClr val="3E6697"/>
                </a:solidFill>
                <a:latin typeface="Calibri" panose="020F0502020204030204" pitchFamily="34" charset="0"/>
              </a:rPr>
              <a:t>ng </a:t>
            </a:r>
            <a:r>
              <a:rPr lang="en-US" b="1" dirty="0" err="1" smtClean="0">
                <a:solidFill>
                  <a:srgbClr val="3E6697"/>
                </a:solidFill>
                <a:latin typeface="Calibri" panose="020F0502020204030204" pitchFamily="34" charset="0"/>
              </a:rPr>
              <a:t>th</a:t>
            </a:r>
            <a:r>
              <a:rPr lang="vi-VN" b="1" dirty="0">
                <a:solidFill>
                  <a:srgbClr val="3E6697"/>
                </a:solidFill>
                <a:latin typeface="Calibri" panose="020F0502020204030204" pitchFamily="34" charset="0"/>
              </a:rPr>
              <a:t>ưởng</a:t>
            </a:r>
            <a:r>
              <a:rPr lang="en-US" b="1" dirty="0" smtClean="0">
                <a:solidFill>
                  <a:srgbClr val="3E6697"/>
                </a:solidFill>
              </a:rPr>
              <a:t>:</a:t>
            </a:r>
            <a:r>
              <a:rPr lang="en-US" dirty="0" smtClean="0"/>
              <a:t>		30-40%</a:t>
            </a:r>
          </a:p>
          <a:p>
            <a:pPr>
              <a:spcAft>
                <a:spcPts val="1200"/>
              </a:spcAft>
            </a:pPr>
            <a:r>
              <a:rPr lang="en-US" b="1" dirty="0" err="1">
                <a:solidFill>
                  <a:srgbClr val="3E6697"/>
                </a:solidFill>
              </a:rPr>
              <a:t>Ủy</a:t>
            </a:r>
            <a:r>
              <a:rPr lang="en-US" b="1" dirty="0">
                <a:solidFill>
                  <a:srgbClr val="3E6697"/>
                </a:solidFill>
              </a:rPr>
              <a:t> ban </a:t>
            </a:r>
            <a:r>
              <a:rPr lang="en-US" b="1" dirty="0" err="1" smtClean="0">
                <a:solidFill>
                  <a:srgbClr val="3E6697"/>
                </a:solidFill>
              </a:rPr>
              <a:t>Bổ</a:t>
            </a:r>
            <a:r>
              <a:rPr lang="en-US" b="1" dirty="0">
                <a:solidFill>
                  <a:srgbClr val="3E6697"/>
                </a:solidFill>
              </a:rPr>
              <a:t> </a:t>
            </a:r>
            <a:r>
              <a:rPr lang="en-US" b="1" dirty="0" err="1" smtClean="0">
                <a:solidFill>
                  <a:srgbClr val="3E6697"/>
                </a:solidFill>
              </a:rPr>
              <a:t>nhiệm</a:t>
            </a:r>
            <a:r>
              <a:rPr lang="en-US" b="1" dirty="0" smtClean="0">
                <a:solidFill>
                  <a:srgbClr val="3E6697"/>
                </a:solidFill>
              </a:rPr>
              <a:t>:</a:t>
            </a:r>
            <a:r>
              <a:rPr lang="en-US" smtClean="0"/>
              <a:t>	</a:t>
            </a:r>
            <a:r>
              <a:rPr lang="en-US" dirty="0" smtClean="0"/>
              <a:t>	</a:t>
            </a:r>
            <a:r>
              <a:rPr lang="en-US" smtClean="0"/>
              <a:t>5-10%</a:t>
            </a:r>
          </a:p>
          <a:p>
            <a:pPr marL="0" indent="0">
              <a:spcAft>
                <a:spcPts val="1200"/>
              </a:spcAft>
              <a:buNone/>
            </a:pPr>
            <a:endParaRPr lang="en-US"/>
          </a:p>
        </p:txBody>
      </p:sp>
      <p:sp>
        <p:nvSpPr>
          <p:cNvPr id="3" name="Rectangle 2"/>
          <p:cNvSpPr/>
          <p:nvPr/>
        </p:nvSpPr>
        <p:spPr>
          <a:xfrm>
            <a:off x="457200" y="5791200"/>
            <a:ext cx="3119508" cy="369332"/>
          </a:xfrm>
          <a:prstGeom prst="rect">
            <a:avLst/>
          </a:prstGeom>
        </p:spPr>
        <p:txBody>
          <a:bodyPr wrap="none">
            <a:spAutoFit/>
          </a:bodyPr>
          <a:lstStyle/>
          <a:p>
            <a:pPr>
              <a:spcAft>
                <a:spcPts val="1200"/>
              </a:spcAft>
            </a:pPr>
            <a:r>
              <a:rPr lang="en-US"/>
              <a:t>Nguồn:  Tóm tắt chính sách IFC </a:t>
            </a:r>
          </a:p>
        </p:txBody>
      </p:sp>
      <p:pic>
        <p:nvPicPr>
          <p:cNvPr id="5" name="Picture 4"/>
          <p:cNvPicPr>
            <a:picLocks noChangeAspect="1" noChangeArrowheads="1"/>
          </p:cNvPicPr>
          <p:nvPr/>
        </p:nvPicPr>
        <p:blipFill>
          <a:blip r:embed="rId2" cstate="print"/>
          <a:srcRect/>
          <a:stretch>
            <a:fillRect/>
          </a:stretch>
        </p:blipFill>
        <p:spPr bwMode="auto">
          <a:xfrm>
            <a:off x="8292029" y="1"/>
            <a:ext cx="848254" cy="1066800"/>
          </a:xfrm>
          <a:prstGeom prst="rect">
            <a:avLst/>
          </a:prstGeom>
          <a:noFill/>
          <a:ln w="9525">
            <a:noFill/>
            <a:miter lim="800000"/>
            <a:headEnd/>
            <a:tailEnd/>
          </a:ln>
          <a:effectLst/>
        </p:spPr>
      </p:pic>
    </p:spTree>
    <p:extLst>
      <p:ext uri="{BB962C8B-B14F-4D97-AF65-F5344CB8AC3E}">
        <p14:creationId xmlns:p14="http://schemas.microsoft.com/office/powerpoint/2010/main" xmlns="" val="29935114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mtClean="0"/>
              <a:t>Một số Lưu ý</a:t>
            </a:r>
            <a:endParaRPr lang="en-US"/>
          </a:p>
        </p:txBody>
      </p:sp>
      <p:sp>
        <p:nvSpPr>
          <p:cNvPr id="3" name="Content Placeholder 2"/>
          <p:cNvSpPr>
            <a:spLocks noGrp="1"/>
          </p:cNvSpPr>
          <p:nvPr>
            <p:ph idx="1"/>
          </p:nvPr>
        </p:nvSpPr>
        <p:spPr/>
        <p:txBody>
          <a:bodyPr>
            <a:normAutofit/>
          </a:bodyPr>
          <a:lstStyle/>
          <a:p>
            <a:pPr marL="0" indent="0">
              <a:buNone/>
            </a:pPr>
            <a:endParaRPr lang="en-US" smtClean="0"/>
          </a:p>
          <a:p>
            <a:pPr marL="0" indent="0">
              <a:buNone/>
            </a:pPr>
            <a:endParaRPr lang="en-US"/>
          </a:p>
          <a:p>
            <a:pPr marL="0" indent="0">
              <a:buNone/>
            </a:pPr>
            <a:endParaRPr lang="en-US" smtClean="0"/>
          </a:p>
          <a:p>
            <a:pPr marL="0" indent="0" algn="ctr">
              <a:buNone/>
            </a:pPr>
            <a:r>
              <a:rPr lang="en-US" sz="4400" smtClean="0"/>
              <a:t>Vs</a:t>
            </a:r>
          </a:p>
        </p:txBody>
      </p:sp>
      <p:pic>
        <p:nvPicPr>
          <p:cNvPr id="1026" name="Picture 2" descr="Kết quả hình ảnh cho Audit committee"/>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95400" y="1905000"/>
            <a:ext cx="6515100" cy="1162050"/>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Kết quả hình ảnh cho Supervisory board"/>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295400" y="4267200"/>
            <a:ext cx="6324600" cy="12954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p:cNvSpPr/>
          <p:nvPr/>
        </p:nvSpPr>
        <p:spPr>
          <a:xfrm>
            <a:off x="685800" y="5867400"/>
            <a:ext cx="3165738" cy="369332"/>
          </a:xfrm>
          <a:prstGeom prst="rect">
            <a:avLst/>
          </a:prstGeom>
        </p:spPr>
        <p:txBody>
          <a:bodyPr wrap="none">
            <a:spAutoFit/>
          </a:bodyPr>
          <a:lstStyle/>
          <a:p>
            <a:r>
              <a:rPr lang="en-US"/>
              <a:t>Nguồn: Hình ảnh lấy từ internet</a:t>
            </a:r>
          </a:p>
        </p:txBody>
      </p:sp>
      <p:pic>
        <p:nvPicPr>
          <p:cNvPr id="8" name="Picture 7"/>
          <p:cNvPicPr>
            <a:picLocks noChangeAspect="1" noChangeArrowheads="1"/>
          </p:cNvPicPr>
          <p:nvPr/>
        </p:nvPicPr>
        <p:blipFill>
          <a:blip r:embed="rId4" cstate="print"/>
          <a:srcRect/>
          <a:stretch>
            <a:fillRect/>
          </a:stretch>
        </p:blipFill>
        <p:spPr bwMode="auto">
          <a:xfrm>
            <a:off x="8292029" y="1"/>
            <a:ext cx="848254" cy="1066800"/>
          </a:xfrm>
          <a:prstGeom prst="rect">
            <a:avLst/>
          </a:prstGeom>
          <a:noFill/>
          <a:ln w="9525">
            <a:noFill/>
            <a:miter lim="800000"/>
            <a:headEnd/>
            <a:tailEnd/>
          </a:ln>
          <a:effectLst/>
        </p:spPr>
      </p:pic>
    </p:spTree>
    <p:extLst>
      <p:ext uri="{BB962C8B-B14F-4D97-AF65-F5344CB8AC3E}">
        <p14:creationId xmlns:p14="http://schemas.microsoft.com/office/powerpoint/2010/main" xmlns="" val="17796592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Xin cám ơn</a:t>
            </a:r>
            <a:endParaRPr lang="en-US"/>
          </a:p>
        </p:txBody>
      </p:sp>
      <p:pic>
        <p:nvPicPr>
          <p:cNvPr id="5" name="Picture 4"/>
          <p:cNvPicPr>
            <a:picLocks noChangeAspect="1" noChangeArrowheads="1"/>
          </p:cNvPicPr>
          <p:nvPr/>
        </p:nvPicPr>
        <p:blipFill>
          <a:blip r:embed="rId2" cstate="print"/>
          <a:srcRect/>
          <a:stretch>
            <a:fillRect/>
          </a:stretch>
        </p:blipFill>
        <p:spPr bwMode="auto">
          <a:xfrm>
            <a:off x="1143000" y="152400"/>
            <a:ext cx="848254" cy="1066800"/>
          </a:xfrm>
          <a:prstGeom prst="rect">
            <a:avLst/>
          </a:prstGeom>
          <a:noFill/>
          <a:ln w="9525">
            <a:noFill/>
            <a:miter lim="800000"/>
            <a:headEnd/>
            <a:tailEnd/>
          </a:ln>
          <a:effectLst/>
        </p:spPr>
      </p:pic>
      <p:pic>
        <p:nvPicPr>
          <p:cNvPr id="6" name="Picture 2" descr="Kết quả hình ảnh cho HNX"/>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687846" y="327103"/>
            <a:ext cx="1426141" cy="104449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421684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mtClean="0"/>
              <a:t>Nội dung</a:t>
            </a:r>
            <a:endParaRPr lang="en-US"/>
          </a:p>
        </p:txBody>
      </p:sp>
      <p:sp>
        <p:nvSpPr>
          <p:cNvPr id="3" name="Content Placeholder 2"/>
          <p:cNvSpPr>
            <a:spLocks noGrp="1"/>
          </p:cNvSpPr>
          <p:nvPr>
            <p:ph idx="1"/>
          </p:nvPr>
        </p:nvSpPr>
        <p:spPr/>
        <p:txBody>
          <a:bodyPr/>
          <a:lstStyle/>
          <a:p>
            <a:r>
              <a:rPr lang="en-US" smtClean="0"/>
              <a:t>Các khái niệm</a:t>
            </a:r>
          </a:p>
          <a:p>
            <a:r>
              <a:rPr lang="en-US" smtClean="0"/>
              <a:t>Vai trò Tiểu ban kiểm toán</a:t>
            </a:r>
          </a:p>
          <a:p>
            <a:r>
              <a:rPr lang="en-US" smtClean="0"/>
              <a:t>Phân biệt với Kiểm toán nội bộ, kiểm toán bên ngoài</a:t>
            </a:r>
          </a:p>
          <a:p>
            <a:r>
              <a:rPr lang="en-US" smtClean="0"/>
              <a:t>Một số Lưu ý</a:t>
            </a:r>
            <a:endParaRPr lang="en-US"/>
          </a:p>
        </p:txBody>
      </p:sp>
      <p:pic>
        <p:nvPicPr>
          <p:cNvPr id="4" name="Picture 3"/>
          <p:cNvPicPr>
            <a:picLocks noChangeAspect="1" noChangeArrowheads="1"/>
          </p:cNvPicPr>
          <p:nvPr/>
        </p:nvPicPr>
        <p:blipFill>
          <a:blip r:embed="rId2" cstate="print"/>
          <a:srcRect/>
          <a:stretch>
            <a:fillRect/>
          </a:stretch>
        </p:blipFill>
        <p:spPr bwMode="auto">
          <a:xfrm>
            <a:off x="8292029" y="1"/>
            <a:ext cx="848254" cy="1066800"/>
          </a:xfrm>
          <a:prstGeom prst="rect">
            <a:avLst/>
          </a:prstGeom>
          <a:noFill/>
          <a:ln w="9525">
            <a:noFill/>
            <a:miter lim="800000"/>
            <a:headEnd/>
            <a:tailEnd/>
          </a:ln>
          <a:effectLst/>
        </p:spPr>
      </p:pic>
    </p:spTree>
    <p:extLst>
      <p:ext uri="{BB962C8B-B14F-4D97-AF65-F5344CB8AC3E}">
        <p14:creationId xmlns:p14="http://schemas.microsoft.com/office/powerpoint/2010/main" xmlns="" val="35634781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mtClean="0"/>
              <a:t>Các khái niệm</a:t>
            </a:r>
            <a:endParaRPr lang="en-US"/>
          </a:p>
        </p:txBody>
      </p:sp>
      <p:sp>
        <p:nvSpPr>
          <p:cNvPr id="3" name="Content Placeholder 2"/>
          <p:cNvSpPr>
            <a:spLocks noGrp="1"/>
          </p:cNvSpPr>
          <p:nvPr>
            <p:ph idx="1"/>
          </p:nvPr>
        </p:nvSpPr>
        <p:spPr>
          <a:xfrm>
            <a:off x="457200" y="1371600"/>
            <a:ext cx="8229600" cy="685800"/>
          </a:xfrm>
        </p:spPr>
        <p:txBody>
          <a:bodyPr/>
          <a:lstStyle/>
          <a:p>
            <a:pPr marL="0" indent="0">
              <a:buNone/>
            </a:pPr>
            <a:r>
              <a:rPr lang="en-US" smtClean="0"/>
              <a:t>Mô hình quản trị doanh nghiệp</a:t>
            </a:r>
            <a:endParaRPr lang="en-US"/>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04800" y="2057400"/>
            <a:ext cx="4181475" cy="4191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572000" y="2133600"/>
            <a:ext cx="4114800" cy="4191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Rectangle 6"/>
          <p:cNvSpPr/>
          <p:nvPr/>
        </p:nvSpPr>
        <p:spPr>
          <a:xfrm>
            <a:off x="6781800" y="4953000"/>
            <a:ext cx="1828800" cy="5334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b="1" smtClean="0">
                <a:solidFill>
                  <a:srgbClr val="FF0000"/>
                </a:solidFill>
                <a:latin typeface="Gill Sans MT Condensed" pitchFamily="34" charset="0"/>
              </a:rPr>
              <a:t>Tiểu ban kiểm toán</a:t>
            </a:r>
            <a:endParaRPr lang="en-US" b="1">
              <a:solidFill>
                <a:srgbClr val="FF0000"/>
              </a:solidFill>
              <a:latin typeface="Gill Sans MT Condensed" pitchFamily="34" charset="0"/>
            </a:endParaRPr>
          </a:p>
        </p:txBody>
      </p:sp>
      <p:pic>
        <p:nvPicPr>
          <p:cNvPr id="8" name="Picture 7"/>
          <p:cNvPicPr>
            <a:picLocks noChangeAspect="1" noChangeArrowheads="1"/>
          </p:cNvPicPr>
          <p:nvPr/>
        </p:nvPicPr>
        <p:blipFill>
          <a:blip r:embed="rId5" cstate="print"/>
          <a:srcRect/>
          <a:stretch>
            <a:fillRect/>
          </a:stretch>
        </p:blipFill>
        <p:spPr bwMode="auto">
          <a:xfrm>
            <a:off x="8292029" y="1"/>
            <a:ext cx="848254" cy="1066800"/>
          </a:xfrm>
          <a:prstGeom prst="rect">
            <a:avLst/>
          </a:prstGeom>
          <a:noFill/>
          <a:ln w="9525">
            <a:noFill/>
            <a:miter lim="800000"/>
            <a:headEnd/>
            <a:tailEnd/>
          </a:ln>
          <a:effectLst/>
        </p:spPr>
      </p:pic>
    </p:spTree>
    <p:extLst>
      <p:ext uri="{BB962C8B-B14F-4D97-AF65-F5344CB8AC3E}">
        <p14:creationId xmlns:p14="http://schemas.microsoft.com/office/powerpoint/2010/main" xmlns="" val="4209918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mtClean="0"/>
              <a:t>Vai trò của Hội đồng quản trị</a:t>
            </a:r>
            <a:endParaRPr lang="en-US"/>
          </a:p>
        </p:txBody>
      </p:sp>
      <p:sp>
        <p:nvSpPr>
          <p:cNvPr id="3" name="Content Placeholder 2"/>
          <p:cNvSpPr>
            <a:spLocks noGrp="1"/>
          </p:cNvSpPr>
          <p:nvPr>
            <p:ph idx="1"/>
          </p:nvPr>
        </p:nvSpPr>
        <p:spPr/>
        <p:txBody>
          <a:bodyPr/>
          <a:lstStyle/>
          <a:p>
            <a:endParaRPr lang="en-US"/>
          </a:p>
        </p:txBody>
      </p:sp>
      <p:grpSp>
        <p:nvGrpSpPr>
          <p:cNvPr id="11" name="Group 10"/>
          <p:cNvGrpSpPr/>
          <p:nvPr/>
        </p:nvGrpSpPr>
        <p:grpSpPr>
          <a:xfrm>
            <a:off x="457200" y="1600200"/>
            <a:ext cx="8305800" cy="4572000"/>
            <a:chOff x="457200" y="1600200"/>
            <a:chExt cx="8305800" cy="4572000"/>
          </a:xfrm>
        </p:grpSpPr>
        <p:pic>
          <p:nvPicPr>
            <p:cNvPr id="4" name="Picture 3"/>
            <p:cNvPicPr/>
            <p:nvPr/>
          </p:nvPicPr>
          <p:blipFill>
            <a:blip r:embed="rId2" cstate="print"/>
            <a:srcRect/>
            <a:stretch>
              <a:fillRect/>
            </a:stretch>
          </p:blipFill>
          <p:spPr bwMode="auto">
            <a:xfrm>
              <a:off x="457200" y="1600200"/>
              <a:ext cx="8305800" cy="4572000"/>
            </a:xfrm>
            <a:prstGeom prst="rect">
              <a:avLst/>
            </a:prstGeom>
            <a:noFill/>
            <a:ln w="9525">
              <a:noFill/>
              <a:miter lim="800000"/>
              <a:headEnd/>
              <a:tailEnd/>
            </a:ln>
          </p:spPr>
        </p:pic>
        <p:grpSp>
          <p:nvGrpSpPr>
            <p:cNvPr id="10" name="Group 9"/>
            <p:cNvGrpSpPr/>
            <p:nvPr/>
          </p:nvGrpSpPr>
          <p:grpSpPr>
            <a:xfrm>
              <a:off x="2209800" y="2514600"/>
              <a:ext cx="6400800" cy="2781300"/>
              <a:chOff x="2209800" y="2514600"/>
              <a:chExt cx="6400800" cy="2781300"/>
            </a:xfrm>
          </p:grpSpPr>
          <p:sp>
            <p:nvSpPr>
              <p:cNvPr id="6" name="Rectangle 5"/>
              <p:cNvSpPr/>
              <p:nvPr/>
            </p:nvSpPr>
            <p:spPr>
              <a:xfrm>
                <a:off x="2209800" y="2514600"/>
                <a:ext cx="3200400" cy="137160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tx1"/>
                    </a:solidFill>
                  </a:rPr>
                  <a:t>Trách nhiệm giải trình</a:t>
                </a:r>
              </a:p>
              <a:p>
                <a:pPr algn="ctr"/>
                <a:r>
                  <a:rPr lang="en-US" sz="2000" b="1" smtClean="0">
                    <a:solidFill>
                      <a:schemeClr val="tx1"/>
                    </a:solidFill>
                  </a:rPr>
                  <a:t>(Accountability)</a:t>
                </a:r>
                <a:endParaRPr lang="en-US" sz="2000" b="1">
                  <a:solidFill>
                    <a:schemeClr val="tx1"/>
                  </a:solidFill>
                </a:endParaRPr>
              </a:p>
            </p:txBody>
          </p:sp>
          <p:sp>
            <p:nvSpPr>
              <p:cNvPr id="7" name="Rectangle 6"/>
              <p:cNvSpPr/>
              <p:nvPr/>
            </p:nvSpPr>
            <p:spPr>
              <a:xfrm>
                <a:off x="5486400" y="2514600"/>
                <a:ext cx="3124200" cy="13716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rgbClr val="FF0000"/>
                    </a:solidFill>
                  </a:rPr>
                  <a:t>Hoạch định chiến lược</a:t>
                </a:r>
                <a:endParaRPr lang="en-US" sz="2000" b="1">
                  <a:solidFill>
                    <a:srgbClr val="FF0000"/>
                  </a:solidFill>
                </a:endParaRPr>
              </a:p>
            </p:txBody>
          </p:sp>
          <p:sp>
            <p:nvSpPr>
              <p:cNvPr id="8" name="Rectangle 7"/>
              <p:cNvSpPr/>
              <p:nvPr/>
            </p:nvSpPr>
            <p:spPr>
              <a:xfrm>
                <a:off x="2209800" y="3886200"/>
                <a:ext cx="3200400" cy="1409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t>Theo dõi và giám sát</a:t>
                </a:r>
                <a:endParaRPr lang="en-US" sz="2000" b="1"/>
              </a:p>
            </p:txBody>
          </p:sp>
          <p:sp>
            <p:nvSpPr>
              <p:cNvPr id="9" name="Rectangle 8"/>
              <p:cNvSpPr/>
              <p:nvPr/>
            </p:nvSpPr>
            <p:spPr>
              <a:xfrm>
                <a:off x="5486400" y="3924300"/>
                <a:ext cx="3124200" cy="1371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rgbClr val="FF0000"/>
                    </a:solidFill>
                  </a:rPr>
                  <a:t>Xây dựng khung chính sách</a:t>
                </a:r>
                <a:endParaRPr lang="en-US" sz="2000" b="1">
                  <a:solidFill>
                    <a:srgbClr val="FF0000"/>
                  </a:solidFill>
                </a:endParaRPr>
              </a:p>
            </p:txBody>
          </p:sp>
          <p:sp>
            <p:nvSpPr>
              <p:cNvPr id="5" name="Rectangle 4"/>
              <p:cNvSpPr/>
              <p:nvPr/>
            </p:nvSpPr>
            <p:spPr>
              <a:xfrm>
                <a:off x="3810000" y="3505200"/>
                <a:ext cx="3200400" cy="8382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t>Làm việc và phối hợp với CEO</a:t>
                </a:r>
                <a:endParaRPr lang="en-US" sz="2400" b="1"/>
              </a:p>
            </p:txBody>
          </p:sp>
        </p:grpSp>
      </p:grpSp>
      <p:sp>
        <p:nvSpPr>
          <p:cNvPr id="12" name="Rectangle 11"/>
          <p:cNvSpPr/>
          <p:nvPr/>
        </p:nvSpPr>
        <p:spPr>
          <a:xfrm>
            <a:off x="457200" y="6172200"/>
            <a:ext cx="4630755" cy="369332"/>
          </a:xfrm>
          <a:prstGeom prst="rect">
            <a:avLst/>
          </a:prstGeom>
        </p:spPr>
        <p:txBody>
          <a:bodyPr wrap="none">
            <a:spAutoFit/>
          </a:bodyPr>
          <a:lstStyle/>
          <a:p>
            <a:r>
              <a:rPr lang="en-US" smtClean="0"/>
              <a:t>Nguồn: Training course on CG – Singapore 2015</a:t>
            </a:r>
            <a:endParaRPr lang="en-US"/>
          </a:p>
        </p:txBody>
      </p:sp>
      <p:pic>
        <p:nvPicPr>
          <p:cNvPr id="13" name="Picture 12"/>
          <p:cNvPicPr>
            <a:picLocks noChangeAspect="1" noChangeArrowheads="1"/>
          </p:cNvPicPr>
          <p:nvPr/>
        </p:nvPicPr>
        <p:blipFill>
          <a:blip r:embed="rId3" cstate="print"/>
          <a:srcRect/>
          <a:stretch>
            <a:fillRect/>
          </a:stretch>
        </p:blipFill>
        <p:spPr bwMode="auto">
          <a:xfrm>
            <a:off x="8292029" y="1"/>
            <a:ext cx="848254" cy="1066800"/>
          </a:xfrm>
          <a:prstGeom prst="rect">
            <a:avLst/>
          </a:prstGeom>
          <a:noFill/>
          <a:ln w="9525">
            <a:noFill/>
            <a:miter lim="800000"/>
            <a:headEnd/>
            <a:tailEnd/>
          </a:ln>
          <a:effectLst/>
        </p:spPr>
      </p:pic>
    </p:spTree>
    <p:extLst>
      <p:ext uri="{BB962C8B-B14F-4D97-AF65-F5344CB8AC3E}">
        <p14:creationId xmlns:p14="http://schemas.microsoft.com/office/powerpoint/2010/main" xmlns="" val="33205011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mtClean="0"/>
              <a:t>Vai trò Hội đồng quản trị</a:t>
            </a:r>
            <a:endParaRPr lang="en-US"/>
          </a:p>
        </p:txBody>
      </p:sp>
      <p:sp>
        <p:nvSpPr>
          <p:cNvPr id="3" name="Content Placeholder 2"/>
          <p:cNvSpPr>
            <a:spLocks noGrp="1"/>
          </p:cNvSpPr>
          <p:nvPr>
            <p:ph idx="1"/>
          </p:nvPr>
        </p:nvSpPr>
        <p:spPr/>
        <p:txBody>
          <a:bodyPr/>
          <a:lstStyle/>
          <a:p>
            <a:pPr marL="0" indent="0">
              <a:buNone/>
            </a:pPr>
            <a:r>
              <a:rPr lang="en-US" smtClean="0"/>
              <a:t>Phân biệt HĐQT và GĐ/TGĐ</a:t>
            </a:r>
            <a:endParaRPr lang="en-US"/>
          </a:p>
        </p:txBody>
      </p:sp>
      <p:grpSp>
        <p:nvGrpSpPr>
          <p:cNvPr id="9" name="Group 8"/>
          <p:cNvGrpSpPr/>
          <p:nvPr/>
        </p:nvGrpSpPr>
        <p:grpSpPr>
          <a:xfrm>
            <a:off x="463673" y="1141512"/>
            <a:ext cx="8216653" cy="5335488"/>
            <a:chOff x="463673" y="1141512"/>
            <a:chExt cx="8216653" cy="5335488"/>
          </a:xfrm>
        </p:grpSpPr>
        <p:pic>
          <p:nvPicPr>
            <p:cNvPr id="4" name="Picture 3"/>
            <p:cNvPicPr>
              <a:picLocks noChangeAspect="1"/>
            </p:cNvPicPr>
            <p:nvPr/>
          </p:nvPicPr>
          <p:blipFill>
            <a:blip r:embed="rId3" cstate="print"/>
            <a:stretch>
              <a:fillRect/>
            </a:stretch>
          </p:blipFill>
          <p:spPr>
            <a:xfrm>
              <a:off x="1454273" y="1141512"/>
              <a:ext cx="6236285" cy="5335488"/>
            </a:xfrm>
            <a:prstGeom prst="rect">
              <a:avLst/>
            </a:prstGeom>
          </p:spPr>
        </p:pic>
        <p:sp>
          <p:nvSpPr>
            <p:cNvPr id="5" name="WordArt 5"/>
            <p:cNvSpPr>
              <a:spLocks noChangeArrowheads="1" noChangeShapeType="1" noTextEdit="1"/>
            </p:cNvSpPr>
            <p:nvPr/>
          </p:nvSpPr>
          <p:spPr bwMode="auto">
            <a:xfrm rot="21360000">
              <a:off x="3071376" y="4678297"/>
              <a:ext cx="1260702" cy="528634"/>
            </a:xfrm>
            <a:prstGeom prst="rect">
              <a:avLst/>
            </a:prstGeom>
          </p:spPr>
          <p:txBody>
            <a:bodyPr wrap="none" numCol="1" fromWordArt="1">
              <a:prstTxWarp prst="textSlantUp">
                <a:avLst>
                  <a:gd name="adj" fmla="val 51231"/>
                </a:avLst>
              </a:prstTxWarp>
            </a:bodyPr>
            <a:lstStyle>
              <a:defPPr>
                <a:defRPr lang="en-US"/>
              </a:defPPr>
              <a:lvl1pPr algn="l" rtl="0" fontAlgn="base">
                <a:spcBef>
                  <a:spcPct val="0"/>
                </a:spcBef>
                <a:spcAft>
                  <a:spcPct val="0"/>
                </a:spcAft>
                <a:defRPr sz="1600" b="1" kern="1200">
                  <a:solidFill>
                    <a:schemeClr val="tx1"/>
                  </a:solidFill>
                  <a:latin typeface="Trebuchet MS" charset="0"/>
                  <a:ea typeface="ＭＳ Ｐゴシック" charset="0"/>
                  <a:cs typeface="ＭＳ Ｐゴシック" charset="0"/>
                </a:defRPr>
              </a:lvl1pPr>
              <a:lvl2pPr marL="457200" algn="l" rtl="0" fontAlgn="base">
                <a:spcBef>
                  <a:spcPct val="0"/>
                </a:spcBef>
                <a:spcAft>
                  <a:spcPct val="0"/>
                </a:spcAft>
                <a:defRPr sz="1600" b="1" kern="1200">
                  <a:solidFill>
                    <a:schemeClr val="tx1"/>
                  </a:solidFill>
                  <a:latin typeface="Trebuchet MS" charset="0"/>
                  <a:ea typeface="ＭＳ Ｐゴシック" charset="0"/>
                  <a:cs typeface="ＭＳ Ｐゴシック" charset="0"/>
                </a:defRPr>
              </a:lvl2pPr>
              <a:lvl3pPr marL="914400" algn="l" rtl="0" fontAlgn="base">
                <a:spcBef>
                  <a:spcPct val="0"/>
                </a:spcBef>
                <a:spcAft>
                  <a:spcPct val="0"/>
                </a:spcAft>
                <a:defRPr sz="1600" b="1" kern="1200">
                  <a:solidFill>
                    <a:schemeClr val="tx1"/>
                  </a:solidFill>
                  <a:latin typeface="Trebuchet MS" charset="0"/>
                  <a:ea typeface="ＭＳ Ｐゴシック" charset="0"/>
                  <a:cs typeface="ＭＳ Ｐゴシック" charset="0"/>
                </a:defRPr>
              </a:lvl3pPr>
              <a:lvl4pPr marL="1371600" algn="l" rtl="0" fontAlgn="base">
                <a:spcBef>
                  <a:spcPct val="0"/>
                </a:spcBef>
                <a:spcAft>
                  <a:spcPct val="0"/>
                </a:spcAft>
                <a:defRPr sz="1600" b="1" kern="1200">
                  <a:solidFill>
                    <a:schemeClr val="tx1"/>
                  </a:solidFill>
                  <a:latin typeface="Trebuchet MS" charset="0"/>
                  <a:ea typeface="ＭＳ Ｐゴシック" charset="0"/>
                  <a:cs typeface="ＭＳ Ｐゴシック" charset="0"/>
                </a:defRPr>
              </a:lvl4pPr>
              <a:lvl5pPr marL="1828800" algn="l" rtl="0" fontAlgn="base">
                <a:spcBef>
                  <a:spcPct val="0"/>
                </a:spcBef>
                <a:spcAft>
                  <a:spcPct val="0"/>
                </a:spcAft>
                <a:defRPr sz="1600" b="1" kern="1200">
                  <a:solidFill>
                    <a:schemeClr val="tx1"/>
                  </a:solidFill>
                  <a:latin typeface="Trebuchet MS" charset="0"/>
                  <a:ea typeface="ＭＳ Ｐゴシック" charset="0"/>
                  <a:cs typeface="ＭＳ Ｐゴシック" charset="0"/>
                </a:defRPr>
              </a:lvl5pPr>
              <a:lvl6pPr marL="2286000" algn="l" defTabSz="457200" rtl="0" eaLnBrk="1" latinLnBrk="0" hangingPunct="1">
                <a:defRPr sz="1600" b="1" kern="1200">
                  <a:solidFill>
                    <a:schemeClr val="tx1"/>
                  </a:solidFill>
                  <a:latin typeface="Trebuchet MS" charset="0"/>
                  <a:ea typeface="ＭＳ Ｐゴシック" charset="0"/>
                  <a:cs typeface="ＭＳ Ｐゴシック" charset="0"/>
                </a:defRPr>
              </a:lvl6pPr>
              <a:lvl7pPr marL="2743200" algn="l" defTabSz="457200" rtl="0" eaLnBrk="1" latinLnBrk="0" hangingPunct="1">
                <a:defRPr sz="1600" b="1" kern="1200">
                  <a:solidFill>
                    <a:schemeClr val="tx1"/>
                  </a:solidFill>
                  <a:latin typeface="Trebuchet MS" charset="0"/>
                  <a:ea typeface="ＭＳ Ｐゴシック" charset="0"/>
                  <a:cs typeface="ＭＳ Ｐゴシック" charset="0"/>
                </a:defRPr>
              </a:lvl7pPr>
              <a:lvl8pPr marL="3200400" algn="l" defTabSz="457200" rtl="0" eaLnBrk="1" latinLnBrk="0" hangingPunct="1">
                <a:defRPr sz="1600" b="1" kern="1200">
                  <a:solidFill>
                    <a:schemeClr val="tx1"/>
                  </a:solidFill>
                  <a:latin typeface="Trebuchet MS" charset="0"/>
                  <a:ea typeface="ＭＳ Ｐゴシック" charset="0"/>
                  <a:cs typeface="ＭＳ Ｐゴシック" charset="0"/>
                </a:defRPr>
              </a:lvl8pPr>
              <a:lvl9pPr marL="3657600" algn="l" defTabSz="457200" rtl="0" eaLnBrk="1" latinLnBrk="0" hangingPunct="1">
                <a:defRPr sz="1600" b="1" kern="1200">
                  <a:solidFill>
                    <a:schemeClr val="tx1"/>
                  </a:solidFill>
                  <a:latin typeface="Trebuchet MS" charset="0"/>
                  <a:ea typeface="ＭＳ Ｐゴシック" charset="0"/>
                  <a:cs typeface="ＭＳ Ｐゴシック" charset="0"/>
                </a:defRPr>
              </a:lvl9pPr>
            </a:lstStyle>
            <a:p>
              <a:pPr algn="ctr"/>
              <a:r>
                <a:rPr lang="pt-BR" sz="1200" b="1" kern="10" dirty="0">
                  <a:ln w="9525">
                    <a:solidFill>
                      <a:srgbClr val="000000"/>
                    </a:solidFill>
                    <a:round/>
                    <a:headEnd/>
                    <a:tailEnd/>
                  </a:ln>
                  <a:solidFill>
                    <a:srgbClr val="3E6697"/>
                  </a:solidFill>
                  <a:latin typeface="Calibri"/>
                  <a:ea typeface="Calibri"/>
                  <a:cs typeface="Calibri"/>
                </a:rPr>
                <a:t>CEO</a:t>
              </a:r>
              <a:endParaRPr lang="en-US" sz="1400" b="1" kern="10" dirty="0">
                <a:ln w="9525">
                  <a:solidFill>
                    <a:srgbClr val="000000"/>
                  </a:solidFill>
                  <a:round/>
                  <a:headEnd/>
                  <a:tailEnd/>
                </a:ln>
                <a:solidFill>
                  <a:srgbClr val="3E6697"/>
                </a:solidFill>
                <a:latin typeface="Calibri"/>
                <a:ea typeface="Calibri"/>
                <a:cs typeface="Calibri"/>
              </a:endParaRPr>
            </a:p>
          </p:txBody>
        </p:sp>
        <p:sp>
          <p:nvSpPr>
            <p:cNvPr id="6" name="WordArt 6"/>
            <p:cNvSpPr>
              <a:spLocks noChangeArrowheads="1" noChangeShapeType="1" noTextEdit="1"/>
            </p:cNvSpPr>
            <p:nvPr/>
          </p:nvSpPr>
          <p:spPr bwMode="auto">
            <a:xfrm>
              <a:off x="463673" y="3569297"/>
              <a:ext cx="2611864" cy="620215"/>
            </a:xfrm>
            <a:prstGeom prst="rect">
              <a:avLst/>
            </a:prstGeom>
          </p:spPr>
          <p:txBody>
            <a:bodyPr wrap="none" numCol="1" fromWordArt="1">
              <a:prstTxWarp prst="textFadeRight">
                <a:avLst>
                  <a:gd name="adj" fmla="val 33333"/>
                </a:avLst>
              </a:prstTxWarp>
            </a:bodyPr>
            <a:lstStyle>
              <a:defPPr>
                <a:defRPr lang="en-US"/>
              </a:defPPr>
              <a:lvl1pPr algn="l" rtl="0" fontAlgn="base">
                <a:spcBef>
                  <a:spcPct val="0"/>
                </a:spcBef>
                <a:spcAft>
                  <a:spcPct val="0"/>
                </a:spcAft>
                <a:defRPr sz="1600" b="1" kern="1200">
                  <a:solidFill>
                    <a:schemeClr val="tx1"/>
                  </a:solidFill>
                  <a:latin typeface="Trebuchet MS" charset="0"/>
                  <a:ea typeface="ＭＳ Ｐゴシック" charset="0"/>
                  <a:cs typeface="ＭＳ Ｐゴシック" charset="0"/>
                </a:defRPr>
              </a:lvl1pPr>
              <a:lvl2pPr marL="457200" algn="l" rtl="0" fontAlgn="base">
                <a:spcBef>
                  <a:spcPct val="0"/>
                </a:spcBef>
                <a:spcAft>
                  <a:spcPct val="0"/>
                </a:spcAft>
                <a:defRPr sz="1600" b="1" kern="1200">
                  <a:solidFill>
                    <a:schemeClr val="tx1"/>
                  </a:solidFill>
                  <a:latin typeface="Trebuchet MS" charset="0"/>
                  <a:ea typeface="ＭＳ Ｐゴシック" charset="0"/>
                  <a:cs typeface="ＭＳ Ｐゴシック" charset="0"/>
                </a:defRPr>
              </a:lvl2pPr>
              <a:lvl3pPr marL="914400" algn="l" rtl="0" fontAlgn="base">
                <a:spcBef>
                  <a:spcPct val="0"/>
                </a:spcBef>
                <a:spcAft>
                  <a:spcPct val="0"/>
                </a:spcAft>
                <a:defRPr sz="1600" b="1" kern="1200">
                  <a:solidFill>
                    <a:schemeClr val="tx1"/>
                  </a:solidFill>
                  <a:latin typeface="Trebuchet MS" charset="0"/>
                  <a:ea typeface="ＭＳ Ｐゴシック" charset="0"/>
                  <a:cs typeface="ＭＳ Ｐゴシック" charset="0"/>
                </a:defRPr>
              </a:lvl3pPr>
              <a:lvl4pPr marL="1371600" algn="l" rtl="0" fontAlgn="base">
                <a:spcBef>
                  <a:spcPct val="0"/>
                </a:spcBef>
                <a:spcAft>
                  <a:spcPct val="0"/>
                </a:spcAft>
                <a:defRPr sz="1600" b="1" kern="1200">
                  <a:solidFill>
                    <a:schemeClr val="tx1"/>
                  </a:solidFill>
                  <a:latin typeface="Trebuchet MS" charset="0"/>
                  <a:ea typeface="ＭＳ Ｐゴシック" charset="0"/>
                  <a:cs typeface="ＭＳ Ｐゴシック" charset="0"/>
                </a:defRPr>
              </a:lvl4pPr>
              <a:lvl5pPr marL="1828800" algn="l" rtl="0" fontAlgn="base">
                <a:spcBef>
                  <a:spcPct val="0"/>
                </a:spcBef>
                <a:spcAft>
                  <a:spcPct val="0"/>
                </a:spcAft>
                <a:defRPr sz="1600" b="1" kern="1200">
                  <a:solidFill>
                    <a:schemeClr val="tx1"/>
                  </a:solidFill>
                  <a:latin typeface="Trebuchet MS" charset="0"/>
                  <a:ea typeface="ＭＳ Ｐゴシック" charset="0"/>
                  <a:cs typeface="ＭＳ Ｐゴシック" charset="0"/>
                </a:defRPr>
              </a:lvl5pPr>
              <a:lvl6pPr marL="2286000" algn="l" defTabSz="457200" rtl="0" eaLnBrk="1" latinLnBrk="0" hangingPunct="1">
                <a:defRPr sz="1600" b="1" kern="1200">
                  <a:solidFill>
                    <a:schemeClr val="tx1"/>
                  </a:solidFill>
                  <a:latin typeface="Trebuchet MS" charset="0"/>
                  <a:ea typeface="ＭＳ Ｐゴシック" charset="0"/>
                  <a:cs typeface="ＭＳ Ｐゴシック" charset="0"/>
                </a:defRPr>
              </a:lvl6pPr>
              <a:lvl7pPr marL="2743200" algn="l" defTabSz="457200" rtl="0" eaLnBrk="1" latinLnBrk="0" hangingPunct="1">
                <a:defRPr sz="1600" b="1" kern="1200">
                  <a:solidFill>
                    <a:schemeClr val="tx1"/>
                  </a:solidFill>
                  <a:latin typeface="Trebuchet MS" charset="0"/>
                  <a:ea typeface="ＭＳ Ｐゴシック" charset="0"/>
                  <a:cs typeface="ＭＳ Ｐゴシック" charset="0"/>
                </a:defRPr>
              </a:lvl7pPr>
              <a:lvl8pPr marL="3200400" algn="l" defTabSz="457200" rtl="0" eaLnBrk="1" latinLnBrk="0" hangingPunct="1">
                <a:defRPr sz="1600" b="1" kern="1200">
                  <a:solidFill>
                    <a:schemeClr val="tx1"/>
                  </a:solidFill>
                  <a:latin typeface="Trebuchet MS" charset="0"/>
                  <a:ea typeface="ＭＳ Ｐゴシック" charset="0"/>
                  <a:cs typeface="ＭＳ Ｐゴシック" charset="0"/>
                </a:defRPr>
              </a:lvl8pPr>
              <a:lvl9pPr marL="3657600" algn="l" defTabSz="457200" rtl="0" eaLnBrk="1" latinLnBrk="0" hangingPunct="1">
                <a:defRPr sz="1600" b="1" kern="1200">
                  <a:solidFill>
                    <a:schemeClr val="tx1"/>
                  </a:solidFill>
                  <a:latin typeface="Trebuchet MS" charset="0"/>
                  <a:ea typeface="ＭＳ Ｐゴシック" charset="0"/>
                  <a:cs typeface="ＭＳ Ｐゴシック" charset="0"/>
                </a:defRPr>
              </a:lvl9pPr>
            </a:lstStyle>
            <a:p>
              <a:pPr algn="ctr"/>
              <a:r>
                <a:rPr lang="en-US" sz="1400" b="1" kern="10" smtClean="0">
                  <a:ln w="9525">
                    <a:solidFill>
                      <a:srgbClr val="000000"/>
                    </a:solidFill>
                    <a:round/>
                    <a:headEnd/>
                    <a:tailEnd/>
                  </a:ln>
                  <a:solidFill>
                    <a:srgbClr val="3E6697"/>
                  </a:solidFill>
                  <a:latin typeface="Calibri"/>
                  <a:ea typeface="Calibri"/>
                  <a:cs typeface="Calibri"/>
                </a:rPr>
                <a:t>Quản lý &amp; Nhân viên</a:t>
              </a:r>
              <a:endParaRPr lang="en-US" sz="1400" b="1" kern="10" dirty="0">
                <a:ln w="9525">
                  <a:solidFill>
                    <a:srgbClr val="000000"/>
                  </a:solidFill>
                  <a:round/>
                  <a:headEnd/>
                  <a:tailEnd/>
                </a:ln>
                <a:solidFill>
                  <a:srgbClr val="3E6697"/>
                </a:solidFill>
                <a:latin typeface="Calibri"/>
                <a:ea typeface="Calibri"/>
                <a:cs typeface="Calibri"/>
              </a:endParaRPr>
            </a:p>
          </p:txBody>
        </p:sp>
        <p:sp>
          <p:nvSpPr>
            <p:cNvPr id="7" name="WordArt 7"/>
            <p:cNvSpPr>
              <a:spLocks noChangeArrowheads="1" noChangeShapeType="1" noTextEdit="1"/>
            </p:cNvSpPr>
            <p:nvPr/>
          </p:nvSpPr>
          <p:spPr bwMode="auto">
            <a:xfrm>
              <a:off x="6864473" y="3503712"/>
              <a:ext cx="1815853" cy="557582"/>
            </a:xfrm>
            <a:prstGeom prst="rect">
              <a:avLst/>
            </a:prstGeom>
          </p:spPr>
          <p:txBody>
            <a:bodyPr wrap="none" numCol="1" fromWordArt="1">
              <a:prstTxWarp prst="textFadeLeft">
                <a:avLst>
                  <a:gd name="adj" fmla="val 33333"/>
                </a:avLst>
              </a:prstTxWarp>
            </a:bodyPr>
            <a:lstStyle>
              <a:defPPr>
                <a:defRPr lang="en-US"/>
              </a:defPPr>
              <a:lvl1pPr algn="l" rtl="0" fontAlgn="base">
                <a:spcBef>
                  <a:spcPct val="0"/>
                </a:spcBef>
                <a:spcAft>
                  <a:spcPct val="0"/>
                </a:spcAft>
                <a:defRPr sz="1600" b="1" kern="1200">
                  <a:solidFill>
                    <a:schemeClr val="tx1"/>
                  </a:solidFill>
                  <a:latin typeface="Trebuchet MS" charset="0"/>
                  <a:ea typeface="ＭＳ Ｐゴシック" charset="0"/>
                  <a:cs typeface="ＭＳ Ｐゴシック" charset="0"/>
                </a:defRPr>
              </a:lvl1pPr>
              <a:lvl2pPr marL="457200" algn="l" rtl="0" fontAlgn="base">
                <a:spcBef>
                  <a:spcPct val="0"/>
                </a:spcBef>
                <a:spcAft>
                  <a:spcPct val="0"/>
                </a:spcAft>
                <a:defRPr sz="1600" b="1" kern="1200">
                  <a:solidFill>
                    <a:schemeClr val="tx1"/>
                  </a:solidFill>
                  <a:latin typeface="Trebuchet MS" charset="0"/>
                  <a:ea typeface="ＭＳ Ｐゴシック" charset="0"/>
                  <a:cs typeface="ＭＳ Ｐゴシック" charset="0"/>
                </a:defRPr>
              </a:lvl2pPr>
              <a:lvl3pPr marL="914400" algn="l" rtl="0" fontAlgn="base">
                <a:spcBef>
                  <a:spcPct val="0"/>
                </a:spcBef>
                <a:spcAft>
                  <a:spcPct val="0"/>
                </a:spcAft>
                <a:defRPr sz="1600" b="1" kern="1200">
                  <a:solidFill>
                    <a:schemeClr val="tx1"/>
                  </a:solidFill>
                  <a:latin typeface="Trebuchet MS" charset="0"/>
                  <a:ea typeface="ＭＳ Ｐゴシック" charset="0"/>
                  <a:cs typeface="ＭＳ Ｐゴシック" charset="0"/>
                </a:defRPr>
              </a:lvl3pPr>
              <a:lvl4pPr marL="1371600" algn="l" rtl="0" fontAlgn="base">
                <a:spcBef>
                  <a:spcPct val="0"/>
                </a:spcBef>
                <a:spcAft>
                  <a:spcPct val="0"/>
                </a:spcAft>
                <a:defRPr sz="1600" b="1" kern="1200">
                  <a:solidFill>
                    <a:schemeClr val="tx1"/>
                  </a:solidFill>
                  <a:latin typeface="Trebuchet MS" charset="0"/>
                  <a:ea typeface="ＭＳ Ｐゴシック" charset="0"/>
                  <a:cs typeface="ＭＳ Ｐゴシック" charset="0"/>
                </a:defRPr>
              </a:lvl4pPr>
              <a:lvl5pPr marL="1828800" algn="l" rtl="0" fontAlgn="base">
                <a:spcBef>
                  <a:spcPct val="0"/>
                </a:spcBef>
                <a:spcAft>
                  <a:spcPct val="0"/>
                </a:spcAft>
                <a:defRPr sz="1600" b="1" kern="1200">
                  <a:solidFill>
                    <a:schemeClr val="tx1"/>
                  </a:solidFill>
                  <a:latin typeface="Trebuchet MS" charset="0"/>
                  <a:ea typeface="ＭＳ Ｐゴシック" charset="0"/>
                  <a:cs typeface="ＭＳ Ｐゴシック" charset="0"/>
                </a:defRPr>
              </a:lvl5pPr>
              <a:lvl6pPr marL="2286000" algn="l" defTabSz="457200" rtl="0" eaLnBrk="1" latinLnBrk="0" hangingPunct="1">
                <a:defRPr sz="1600" b="1" kern="1200">
                  <a:solidFill>
                    <a:schemeClr val="tx1"/>
                  </a:solidFill>
                  <a:latin typeface="Trebuchet MS" charset="0"/>
                  <a:ea typeface="ＭＳ Ｐゴシック" charset="0"/>
                  <a:cs typeface="ＭＳ Ｐゴシック" charset="0"/>
                </a:defRPr>
              </a:lvl6pPr>
              <a:lvl7pPr marL="2743200" algn="l" defTabSz="457200" rtl="0" eaLnBrk="1" latinLnBrk="0" hangingPunct="1">
                <a:defRPr sz="1600" b="1" kern="1200">
                  <a:solidFill>
                    <a:schemeClr val="tx1"/>
                  </a:solidFill>
                  <a:latin typeface="Trebuchet MS" charset="0"/>
                  <a:ea typeface="ＭＳ Ｐゴシック" charset="0"/>
                  <a:cs typeface="ＭＳ Ｐゴシック" charset="0"/>
                </a:defRPr>
              </a:lvl7pPr>
              <a:lvl8pPr marL="3200400" algn="l" defTabSz="457200" rtl="0" eaLnBrk="1" latinLnBrk="0" hangingPunct="1">
                <a:defRPr sz="1600" b="1" kern="1200">
                  <a:solidFill>
                    <a:schemeClr val="tx1"/>
                  </a:solidFill>
                  <a:latin typeface="Trebuchet MS" charset="0"/>
                  <a:ea typeface="ＭＳ Ｐゴシック" charset="0"/>
                  <a:cs typeface="ＭＳ Ｐゴシック" charset="0"/>
                </a:defRPr>
              </a:lvl8pPr>
              <a:lvl9pPr marL="3657600" algn="l" defTabSz="457200" rtl="0" eaLnBrk="1" latinLnBrk="0" hangingPunct="1">
                <a:defRPr sz="1600" b="1" kern="1200">
                  <a:solidFill>
                    <a:schemeClr val="tx1"/>
                  </a:solidFill>
                  <a:latin typeface="Trebuchet MS" charset="0"/>
                  <a:ea typeface="ＭＳ Ｐゴシック" charset="0"/>
                  <a:cs typeface="ＭＳ Ｐゴシック" charset="0"/>
                </a:defRPr>
              </a:lvl9pPr>
            </a:lstStyle>
            <a:p>
              <a:pPr algn="ctr"/>
              <a:r>
                <a:rPr lang="en-US" sz="1400" b="1" kern="10" smtClean="0">
                  <a:ln w="9525">
                    <a:solidFill>
                      <a:srgbClr val="000000"/>
                    </a:solidFill>
                    <a:round/>
                    <a:headEnd/>
                    <a:tailEnd/>
                  </a:ln>
                  <a:solidFill>
                    <a:srgbClr val="3E6697"/>
                  </a:solidFill>
                  <a:latin typeface="Calibri"/>
                  <a:ea typeface="Calibri"/>
                  <a:cs typeface="Calibri"/>
                </a:rPr>
                <a:t>HĐQT</a:t>
              </a:r>
              <a:endParaRPr lang="en-US" sz="1400" b="1" kern="10" dirty="0">
                <a:ln w="9525">
                  <a:solidFill>
                    <a:srgbClr val="000000"/>
                  </a:solidFill>
                  <a:round/>
                  <a:headEnd/>
                  <a:tailEnd/>
                </a:ln>
                <a:solidFill>
                  <a:srgbClr val="3E6697"/>
                </a:solidFill>
                <a:latin typeface="Calibri"/>
                <a:ea typeface="Calibri"/>
                <a:cs typeface="Calibri"/>
              </a:endParaRPr>
            </a:p>
          </p:txBody>
        </p:sp>
        <p:sp>
          <p:nvSpPr>
            <p:cNvPr id="8" name="Bent Arrow 7"/>
            <p:cNvSpPr/>
            <p:nvPr/>
          </p:nvSpPr>
          <p:spPr>
            <a:xfrm rot="16200000" flipV="1">
              <a:off x="4280298" y="4259087"/>
              <a:ext cx="762213" cy="470663"/>
            </a:xfrm>
            <a:prstGeom prst="bentArrow">
              <a:avLst/>
            </a:prstGeom>
            <a:solidFill>
              <a:srgbClr val="3E6697"/>
            </a:solidFill>
            <a:ln/>
          </p:spPr>
          <p:style>
            <a:lnRef idx="1">
              <a:schemeClr val="accent1"/>
            </a:lnRef>
            <a:fillRef idx="3">
              <a:schemeClr val="accent1"/>
            </a:fillRef>
            <a:effectRef idx="2">
              <a:schemeClr val="accent1"/>
            </a:effectRef>
            <a:fontRef idx="minor">
              <a:schemeClr val="lt1"/>
            </a:fontRef>
          </p:style>
          <p:txBody>
            <a:bodyPr/>
            <a:lstStyle>
              <a:defPPr>
                <a:defRPr lang="en-US"/>
              </a:defPPr>
              <a:lvl1pPr algn="l" rtl="0" fontAlgn="base">
                <a:spcBef>
                  <a:spcPct val="0"/>
                </a:spcBef>
                <a:spcAft>
                  <a:spcPct val="0"/>
                </a:spcAft>
                <a:defRPr sz="1600" b="1" kern="1200">
                  <a:solidFill>
                    <a:schemeClr val="lt1"/>
                  </a:solidFill>
                  <a:latin typeface="+mn-lt"/>
                  <a:ea typeface="+mn-ea"/>
                  <a:cs typeface="+mn-cs"/>
                </a:defRPr>
              </a:lvl1pPr>
              <a:lvl2pPr marL="457200" algn="l" rtl="0" fontAlgn="base">
                <a:spcBef>
                  <a:spcPct val="0"/>
                </a:spcBef>
                <a:spcAft>
                  <a:spcPct val="0"/>
                </a:spcAft>
                <a:defRPr sz="1600" b="1" kern="1200">
                  <a:solidFill>
                    <a:schemeClr val="lt1"/>
                  </a:solidFill>
                  <a:latin typeface="+mn-lt"/>
                  <a:ea typeface="+mn-ea"/>
                  <a:cs typeface="+mn-cs"/>
                </a:defRPr>
              </a:lvl2pPr>
              <a:lvl3pPr marL="914400" algn="l" rtl="0" fontAlgn="base">
                <a:spcBef>
                  <a:spcPct val="0"/>
                </a:spcBef>
                <a:spcAft>
                  <a:spcPct val="0"/>
                </a:spcAft>
                <a:defRPr sz="1600" b="1" kern="1200">
                  <a:solidFill>
                    <a:schemeClr val="lt1"/>
                  </a:solidFill>
                  <a:latin typeface="+mn-lt"/>
                  <a:ea typeface="+mn-ea"/>
                  <a:cs typeface="+mn-cs"/>
                </a:defRPr>
              </a:lvl3pPr>
              <a:lvl4pPr marL="1371600" algn="l" rtl="0" fontAlgn="base">
                <a:spcBef>
                  <a:spcPct val="0"/>
                </a:spcBef>
                <a:spcAft>
                  <a:spcPct val="0"/>
                </a:spcAft>
                <a:defRPr sz="1600" b="1" kern="1200">
                  <a:solidFill>
                    <a:schemeClr val="lt1"/>
                  </a:solidFill>
                  <a:latin typeface="+mn-lt"/>
                  <a:ea typeface="+mn-ea"/>
                  <a:cs typeface="+mn-cs"/>
                </a:defRPr>
              </a:lvl4pPr>
              <a:lvl5pPr marL="1828800" algn="l" rtl="0" fontAlgn="base">
                <a:spcBef>
                  <a:spcPct val="0"/>
                </a:spcBef>
                <a:spcAft>
                  <a:spcPct val="0"/>
                </a:spcAft>
                <a:defRPr sz="1600" b="1" kern="1200">
                  <a:solidFill>
                    <a:schemeClr val="lt1"/>
                  </a:solidFill>
                  <a:latin typeface="+mn-lt"/>
                  <a:ea typeface="+mn-ea"/>
                  <a:cs typeface="+mn-cs"/>
                </a:defRPr>
              </a:lvl5pPr>
              <a:lvl6pPr marL="2286000" algn="l" defTabSz="457200" rtl="0" eaLnBrk="1" latinLnBrk="0" hangingPunct="1">
                <a:defRPr sz="1600" b="1" kern="1200">
                  <a:solidFill>
                    <a:schemeClr val="lt1"/>
                  </a:solidFill>
                  <a:latin typeface="+mn-lt"/>
                  <a:ea typeface="+mn-ea"/>
                  <a:cs typeface="+mn-cs"/>
                </a:defRPr>
              </a:lvl6pPr>
              <a:lvl7pPr marL="2743200" algn="l" defTabSz="457200" rtl="0" eaLnBrk="1" latinLnBrk="0" hangingPunct="1">
                <a:defRPr sz="1600" b="1" kern="1200">
                  <a:solidFill>
                    <a:schemeClr val="lt1"/>
                  </a:solidFill>
                  <a:latin typeface="+mn-lt"/>
                  <a:ea typeface="+mn-ea"/>
                  <a:cs typeface="+mn-cs"/>
                </a:defRPr>
              </a:lvl7pPr>
              <a:lvl8pPr marL="3200400" algn="l" defTabSz="457200" rtl="0" eaLnBrk="1" latinLnBrk="0" hangingPunct="1">
                <a:defRPr sz="1600" b="1" kern="1200">
                  <a:solidFill>
                    <a:schemeClr val="lt1"/>
                  </a:solidFill>
                  <a:latin typeface="+mn-lt"/>
                  <a:ea typeface="+mn-ea"/>
                  <a:cs typeface="+mn-cs"/>
                </a:defRPr>
              </a:lvl8pPr>
              <a:lvl9pPr marL="3657600" algn="l" defTabSz="457200" rtl="0" eaLnBrk="1" latinLnBrk="0" hangingPunct="1">
                <a:defRPr sz="1600" b="1" kern="1200">
                  <a:solidFill>
                    <a:schemeClr val="lt1"/>
                  </a:solidFill>
                  <a:latin typeface="+mn-lt"/>
                  <a:ea typeface="+mn-ea"/>
                  <a:cs typeface="+mn-cs"/>
                </a:defRPr>
              </a:lvl9pPr>
            </a:lstStyle>
            <a:p>
              <a:endParaRPr lang="en-US" dirty="0">
                <a:ln>
                  <a:solidFill>
                    <a:srgbClr val="3E6697"/>
                  </a:solidFill>
                </a:ln>
                <a:solidFill>
                  <a:srgbClr val="3E6697"/>
                </a:solidFill>
                <a:latin typeface="Calibri"/>
                <a:ea typeface="Calibri"/>
                <a:cs typeface="Calibri"/>
              </a:endParaRPr>
            </a:p>
          </p:txBody>
        </p:sp>
      </p:grpSp>
      <p:pic>
        <p:nvPicPr>
          <p:cNvPr id="10" name="Picture 9"/>
          <p:cNvPicPr>
            <a:picLocks noChangeAspect="1" noChangeArrowheads="1"/>
          </p:cNvPicPr>
          <p:nvPr/>
        </p:nvPicPr>
        <p:blipFill>
          <a:blip r:embed="rId4" cstate="print"/>
          <a:srcRect/>
          <a:stretch>
            <a:fillRect/>
          </a:stretch>
        </p:blipFill>
        <p:spPr bwMode="auto">
          <a:xfrm>
            <a:off x="8292029" y="1"/>
            <a:ext cx="848254" cy="1066800"/>
          </a:xfrm>
          <a:prstGeom prst="rect">
            <a:avLst/>
          </a:prstGeom>
          <a:noFill/>
          <a:ln w="9525">
            <a:noFill/>
            <a:miter lim="800000"/>
            <a:headEnd/>
            <a:tailEnd/>
          </a:ln>
          <a:effectLst/>
        </p:spPr>
      </p:pic>
    </p:spTree>
    <p:extLst>
      <p:ext uri="{BB962C8B-B14F-4D97-AF65-F5344CB8AC3E}">
        <p14:creationId xmlns:p14="http://schemas.microsoft.com/office/powerpoint/2010/main" xmlns="" val="11688781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mtClean="0"/>
              <a:t>Vai trò Tiểu ban kiểm toán</a:t>
            </a:r>
            <a:endParaRPr lang="en-US"/>
          </a:p>
        </p:txBody>
      </p:sp>
      <p:sp>
        <p:nvSpPr>
          <p:cNvPr id="3" name="Content Placeholder 2"/>
          <p:cNvSpPr>
            <a:spLocks noGrp="1"/>
          </p:cNvSpPr>
          <p:nvPr>
            <p:ph idx="1"/>
          </p:nvPr>
        </p:nvSpPr>
        <p:spPr/>
        <p:txBody>
          <a:bodyPr/>
          <a:lstStyle/>
          <a:p>
            <a:endParaRPr lang="en-US"/>
          </a:p>
        </p:txBody>
      </p:sp>
      <p:grpSp>
        <p:nvGrpSpPr>
          <p:cNvPr id="10" name="Group 9"/>
          <p:cNvGrpSpPr/>
          <p:nvPr/>
        </p:nvGrpSpPr>
        <p:grpSpPr>
          <a:xfrm>
            <a:off x="533398" y="1694984"/>
            <a:ext cx="8106193" cy="4347118"/>
            <a:chOff x="533399" y="1672682"/>
            <a:chExt cx="8106193" cy="4347118"/>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3399" y="1672682"/>
              <a:ext cx="8106193" cy="43471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Rectangle 3"/>
            <p:cNvSpPr/>
            <p:nvPr/>
          </p:nvSpPr>
          <p:spPr>
            <a:xfrm>
              <a:off x="5715000" y="1981200"/>
              <a:ext cx="1752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t>ĐHĐCĐ</a:t>
              </a:r>
              <a:endParaRPr lang="en-US" sz="2400" b="1"/>
            </a:p>
          </p:txBody>
        </p:sp>
        <p:sp>
          <p:nvSpPr>
            <p:cNvPr id="5" name="Rectangle 4"/>
            <p:cNvSpPr/>
            <p:nvPr/>
          </p:nvSpPr>
          <p:spPr>
            <a:xfrm>
              <a:off x="1981200" y="2743200"/>
              <a:ext cx="2042532" cy="54641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t>HĐQT</a:t>
              </a:r>
              <a:endParaRPr lang="en-US" sz="2400"/>
            </a:p>
          </p:txBody>
        </p:sp>
        <p:sp>
          <p:nvSpPr>
            <p:cNvPr id="6" name="Rectangle 5"/>
            <p:cNvSpPr/>
            <p:nvPr/>
          </p:nvSpPr>
          <p:spPr>
            <a:xfrm>
              <a:off x="4343400" y="3016405"/>
              <a:ext cx="1752600" cy="564995"/>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t>Tiểu ban kiểm toán</a:t>
              </a:r>
              <a:endParaRPr lang="en-US" b="1"/>
            </a:p>
          </p:txBody>
        </p:sp>
        <p:sp>
          <p:nvSpPr>
            <p:cNvPr id="7" name="Rectangle 6"/>
            <p:cNvSpPr/>
            <p:nvPr/>
          </p:nvSpPr>
          <p:spPr>
            <a:xfrm>
              <a:off x="1752600" y="3846241"/>
              <a:ext cx="1905000" cy="1030559"/>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t>CEO &amp; Quản lý</a:t>
              </a:r>
              <a:endParaRPr lang="en-US" b="1"/>
            </a:p>
          </p:txBody>
        </p:sp>
        <p:sp>
          <p:nvSpPr>
            <p:cNvPr id="8" name="Rectangle 7"/>
            <p:cNvSpPr/>
            <p:nvPr/>
          </p:nvSpPr>
          <p:spPr>
            <a:xfrm>
              <a:off x="3962400" y="5029200"/>
              <a:ext cx="2567568"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t>Tuân thủ</a:t>
              </a:r>
              <a:endParaRPr lang="en-US" b="1"/>
            </a:p>
          </p:txBody>
        </p:sp>
        <p:sp>
          <p:nvSpPr>
            <p:cNvPr id="9" name="Rectangle 8"/>
            <p:cNvSpPr/>
            <p:nvPr/>
          </p:nvSpPr>
          <p:spPr>
            <a:xfrm>
              <a:off x="6248400" y="3962400"/>
              <a:ext cx="2286000" cy="68580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t>Kiểm toán nội bộ</a:t>
              </a:r>
              <a:endParaRPr lang="en-US" b="1"/>
            </a:p>
          </p:txBody>
        </p:sp>
      </p:grpSp>
      <p:sp>
        <p:nvSpPr>
          <p:cNvPr id="12" name="Rectangle 11"/>
          <p:cNvSpPr/>
          <p:nvPr/>
        </p:nvSpPr>
        <p:spPr>
          <a:xfrm>
            <a:off x="457200" y="6096000"/>
            <a:ext cx="5698227" cy="369332"/>
          </a:xfrm>
          <a:prstGeom prst="rect">
            <a:avLst/>
          </a:prstGeom>
        </p:spPr>
        <p:txBody>
          <a:bodyPr wrap="none">
            <a:spAutoFit/>
          </a:bodyPr>
          <a:lstStyle/>
          <a:p>
            <a:r>
              <a:rPr lang="en-US" smtClean="0"/>
              <a:t>Nguồn: Master course on audit committee – Bangkok 2016</a:t>
            </a:r>
            <a:endParaRPr lang="en-US"/>
          </a:p>
        </p:txBody>
      </p:sp>
      <p:pic>
        <p:nvPicPr>
          <p:cNvPr id="13" name="Picture 12"/>
          <p:cNvPicPr>
            <a:picLocks noChangeAspect="1" noChangeArrowheads="1"/>
          </p:cNvPicPr>
          <p:nvPr/>
        </p:nvPicPr>
        <p:blipFill>
          <a:blip r:embed="rId3" cstate="print"/>
          <a:srcRect/>
          <a:stretch>
            <a:fillRect/>
          </a:stretch>
        </p:blipFill>
        <p:spPr bwMode="auto">
          <a:xfrm>
            <a:off x="8292029" y="1"/>
            <a:ext cx="848254" cy="1066800"/>
          </a:xfrm>
          <a:prstGeom prst="rect">
            <a:avLst/>
          </a:prstGeom>
          <a:noFill/>
          <a:ln w="9525">
            <a:noFill/>
            <a:miter lim="800000"/>
            <a:headEnd/>
            <a:tailEnd/>
          </a:ln>
          <a:effectLst/>
        </p:spPr>
      </p:pic>
    </p:spTree>
    <p:extLst>
      <p:ext uri="{BB962C8B-B14F-4D97-AF65-F5344CB8AC3E}">
        <p14:creationId xmlns:p14="http://schemas.microsoft.com/office/powerpoint/2010/main" xmlns="" val="24158490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mtClean="0"/>
              <a:t>Quan hệ với HĐQT</a:t>
            </a:r>
            <a:endParaRPr lang="en-US"/>
          </a:p>
        </p:txBody>
      </p:sp>
      <p:sp>
        <p:nvSpPr>
          <p:cNvPr id="3" name="Content Placeholder 2"/>
          <p:cNvSpPr>
            <a:spLocks noGrp="1"/>
          </p:cNvSpPr>
          <p:nvPr>
            <p:ph idx="1"/>
          </p:nvPr>
        </p:nvSpPr>
        <p:spPr/>
        <p:txBody>
          <a:bodyPr/>
          <a:lstStyle/>
          <a:p>
            <a:r>
              <a:rPr lang="en-US" smtClean="0"/>
              <a:t>Cơ quan “chuyên môn”:</a:t>
            </a:r>
          </a:p>
          <a:p>
            <a:pPr lvl="1"/>
            <a:r>
              <a:rPr lang="en-US" smtClean="0"/>
              <a:t>Thông tin cho HĐQT thường đơn giản là về vấn đề gì “What”, ví dụ:</a:t>
            </a:r>
          </a:p>
          <a:p>
            <a:pPr lvl="2"/>
            <a:r>
              <a:rPr lang="en-US" smtClean="0"/>
              <a:t>… Tình hình hoạt động của công ty là gì?</a:t>
            </a:r>
          </a:p>
          <a:p>
            <a:pPr lvl="2"/>
            <a:r>
              <a:rPr lang="en-US" smtClean="0"/>
              <a:t>… Bộ phận quản lý đã làm gì?</a:t>
            </a:r>
          </a:p>
          <a:p>
            <a:pPr lvl="1"/>
            <a:r>
              <a:rPr lang="en-US" smtClean="0"/>
              <a:t>Tiểu ban kiểm toán sẽ giúp “giải nghĩa” thông tin nói trên “what does that mean”:</a:t>
            </a:r>
          </a:p>
          <a:p>
            <a:pPr lvl="2"/>
            <a:r>
              <a:rPr lang="en-US" smtClean="0"/>
              <a:t>Thế thì sao…? &amp;</a:t>
            </a:r>
          </a:p>
          <a:p>
            <a:pPr lvl="2"/>
            <a:r>
              <a:rPr lang="en-US" smtClean="0"/>
              <a:t>Nếu vậy thì sẽ làm gì … ?</a:t>
            </a:r>
            <a:endParaRPr lang="en-US"/>
          </a:p>
        </p:txBody>
      </p:sp>
      <p:pic>
        <p:nvPicPr>
          <p:cNvPr id="4" name="Picture 3"/>
          <p:cNvPicPr>
            <a:picLocks noChangeAspect="1" noChangeArrowheads="1"/>
          </p:cNvPicPr>
          <p:nvPr/>
        </p:nvPicPr>
        <p:blipFill>
          <a:blip r:embed="rId2" cstate="print"/>
          <a:srcRect/>
          <a:stretch>
            <a:fillRect/>
          </a:stretch>
        </p:blipFill>
        <p:spPr bwMode="auto">
          <a:xfrm>
            <a:off x="8292029" y="1"/>
            <a:ext cx="848254" cy="1066800"/>
          </a:xfrm>
          <a:prstGeom prst="rect">
            <a:avLst/>
          </a:prstGeom>
          <a:noFill/>
          <a:ln w="9525">
            <a:noFill/>
            <a:miter lim="800000"/>
            <a:headEnd/>
            <a:tailEnd/>
          </a:ln>
          <a:effectLst/>
        </p:spPr>
      </p:pic>
    </p:spTree>
    <p:extLst>
      <p:ext uri="{BB962C8B-B14F-4D97-AF65-F5344CB8AC3E}">
        <p14:creationId xmlns:p14="http://schemas.microsoft.com/office/powerpoint/2010/main" xmlns="" val="167264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mtClean="0"/>
              <a:t>Nhiệm vụ cụ thể của </a:t>
            </a:r>
            <a:r>
              <a:rPr lang="en-US"/>
              <a:t>T</a:t>
            </a:r>
            <a:r>
              <a:rPr lang="en-US" smtClean="0"/>
              <a:t>BKT</a:t>
            </a:r>
            <a:endParaRPr lang="en-US"/>
          </a:p>
        </p:txBody>
      </p:sp>
      <p:sp>
        <p:nvSpPr>
          <p:cNvPr id="3" name="Content Placeholder 2"/>
          <p:cNvSpPr>
            <a:spLocks noGrp="1"/>
          </p:cNvSpPr>
          <p:nvPr>
            <p:ph idx="1"/>
          </p:nvPr>
        </p:nvSpPr>
        <p:spPr/>
        <p:txBody>
          <a:bodyPr>
            <a:normAutofit fontScale="92500" lnSpcReduction="10000"/>
          </a:bodyPr>
          <a:lstStyle/>
          <a:p>
            <a:r>
              <a:rPr lang="en-US" smtClean="0"/>
              <a:t>Một số nhiệm vụ cơ bản …</a:t>
            </a:r>
          </a:p>
          <a:p>
            <a:pPr lvl="1"/>
            <a:r>
              <a:rPr lang="en-US" smtClean="0"/>
              <a:t>Theo dõi &amp; đánh giá </a:t>
            </a:r>
            <a:r>
              <a:rPr lang="en-US" b="1" smtClean="0">
                <a:solidFill>
                  <a:srgbClr val="FF0000"/>
                </a:solidFill>
              </a:rPr>
              <a:t>the integrity</a:t>
            </a:r>
            <a:r>
              <a:rPr lang="en-US" smtClean="0">
                <a:solidFill>
                  <a:srgbClr val="FF0000"/>
                </a:solidFill>
              </a:rPr>
              <a:t> </a:t>
            </a:r>
            <a:r>
              <a:rPr lang="en-US" smtClean="0"/>
              <a:t>hệ thống báo cáo tài chính của công ty</a:t>
            </a:r>
          </a:p>
          <a:p>
            <a:pPr lvl="1"/>
            <a:r>
              <a:rPr lang="en-US" smtClean="0"/>
              <a:t>Kiến nghị HĐQT về thuê kiểm toán bên ngoài, bao gồm và phạm vi công việc và mức phí đối với kiểm toán bên ngoài</a:t>
            </a:r>
          </a:p>
          <a:p>
            <a:pPr lvl="1"/>
            <a:r>
              <a:rPr lang="en-US" smtClean="0"/>
              <a:t>Theo dõi và đảm bảo tính độc lập của kiểm toán nội bộ, chất lượng hoạt động kiểm toán nội bộ và hiệu quả của quy trình kiểm toán nội bộ.</a:t>
            </a:r>
          </a:p>
          <a:p>
            <a:pPr lvl="1"/>
            <a:r>
              <a:rPr lang="en-US" smtClean="0"/>
              <a:t>Xây dựng và thực hiện chính sách về phạm vi công việc đối với dịch vụ tư vấn của kiểm toán bên ngoài</a:t>
            </a:r>
          </a:p>
        </p:txBody>
      </p:sp>
      <p:pic>
        <p:nvPicPr>
          <p:cNvPr id="4" name="Picture 3"/>
          <p:cNvPicPr>
            <a:picLocks noChangeAspect="1" noChangeArrowheads="1"/>
          </p:cNvPicPr>
          <p:nvPr/>
        </p:nvPicPr>
        <p:blipFill>
          <a:blip r:embed="rId2" cstate="print"/>
          <a:srcRect/>
          <a:stretch>
            <a:fillRect/>
          </a:stretch>
        </p:blipFill>
        <p:spPr bwMode="auto">
          <a:xfrm>
            <a:off x="8292029" y="1"/>
            <a:ext cx="848254" cy="1066800"/>
          </a:xfrm>
          <a:prstGeom prst="rect">
            <a:avLst/>
          </a:prstGeom>
          <a:noFill/>
          <a:ln w="9525">
            <a:noFill/>
            <a:miter lim="800000"/>
            <a:headEnd/>
            <a:tailEnd/>
          </a:ln>
          <a:effectLst/>
        </p:spPr>
      </p:pic>
    </p:spTree>
    <p:extLst>
      <p:ext uri="{BB962C8B-B14F-4D97-AF65-F5344CB8AC3E}">
        <p14:creationId xmlns:p14="http://schemas.microsoft.com/office/powerpoint/2010/main" xmlns="" val="448466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mtClean="0"/>
              <a:t>Nhiệm vụ cụ thể của </a:t>
            </a:r>
            <a:r>
              <a:rPr lang="en-US"/>
              <a:t>T</a:t>
            </a:r>
            <a:r>
              <a:rPr lang="en-US" smtClean="0"/>
              <a:t>BKT</a:t>
            </a:r>
            <a:endParaRPr lang="en-US"/>
          </a:p>
        </p:txBody>
      </p:sp>
      <p:sp>
        <p:nvSpPr>
          <p:cNvPr id="3" name="Content Placeholder 2"/>
          <p:cNvSpPr>
            <a:spLocks noGrp="1"/>
          </p:cNvSpPr>
          <p:nvPr>
            <p:ph idx="1"/>
          </p:nvPr>
        </p:nvSpPr>
        <p:spPr/>
        <p:txBody>
          <a:bodyPr>
            <a:normAutofit lnSpcReduction="10000"/>
          </a:bodyPr>
          <a:lstStyle/>
          <a:p>
            <a:r>
              <a:rPr lang="en-US"/>
              <a:t>Một số nhiệm vụ cơ bản </a:t>
            </a:r>
            <a:r>
              <a:rPr lang="en-US" smtClean="0"/>
              <a:t>… (tiếp)</a:t>
            </a:r>
            <a:endParaRPr lang="en-US"/>
          </a:p>
          <a:p>
            <a:pPr lvl="1"/>
            <a:r>
              <a:rPr lang="en-US" smtClean="0"/>
              <a:t>Xem xét, đánh giá hệ thống quản lý rủi ro và kiểm soát nội bộ của công ty</a:t>
            </a:r>
          </a:p>
          <a:p>
            <a:pPr lvl="1"/>
            <a:r>
              <a:rPr lang="en-US" smtClean="0"/>
              <a:t>Theo dõi và đánh giá tính hiệu quả của hoạt động kiểm toán nội bộ</a:t>
            </a:r>
          </a:p>
          <a:p>
            <a:pPr lvl="1"/>
            <a:r>
              <a:rPr lang="en-US" smtClean="0"/>
              <a:t>Báo cáo và kiến nghị HĐQT về vấn đề cấp thiết cần phải có thay đổi hoặc hoàn thiện</a:t>
            </a:r>
          </a:p>
          <a:p>
            <a:pPr lvl="1"/>
            <a:r>
              <a:rPr lang="en-US" smtClean="0"/>
              <a:t>Bộ phận thường trực tiếp nhận thông tin liên quan đến chuẩn mực đạo đức trong hoạt động kinh doanh</a:t>
            </a:r>
            <a:endParaRPr lang="en-US"/>
          </a:p>
        </p:txBody>
      </p:sp>
      <p:pic>
        <p:nvPicPr>
          <p:cNvPr id="4" name="Picture 3"/>
          <p:cNvPicPr>
            <a:picLocks noChangeAspect="1" noChangeArrowheads="1"/>
          </p:cNvPicPr>
          <p:nvPr/>
        </p:nvPicPr>
        <p:blipFill>
          <a:blip r:embed="rId2" cstate="print"/>
          <a:srcRect/>
          <a:stretch>
            <a:fillRect/>
          </a:stretch>
        </p:blipFill>
        <p:spPr bwMode="auto">
          <a:xfrm>
            <a:off x="8292029" y="1"/>
            <a:ext cx="848254" cy="1066800"/>
          </a:xfrm>
          <a:prstGeom prst="rect">
            <a:avLst/>
          </a:prstGeom>
          <a:noFill/>
          <a:ln w="9525">
            <a:noFill/>
            <a:miter lim="800000"/>
            <a:headEnd/>
            <a:tailEnd/>
          </a:ln>
          <a:effectLst/>
        </p:spPr>
      </p:pic>
    </p:spTree>
    <p:extLst>
      <p:ext uri="{BB962C8B-B14F-4D97-AF65-F5344CB8AC3E}">
        <p14:creationId xmlns:p14="http://schemas.microsoft.com/office/powerpoint/2010/main" xmlns="" val="25336276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TotalTime>
  <Words>753</Words>
  <Application>Microsoft Office PowerPoint</Application>
  <PresentationFormat>On-screen Show (4:3)</PresentationFormat>
  <Paragraphs>91</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Quản trị doanh nghiệp tốt:  Vai trò Tiểu ban kiểm toán</vt:lpstr>
      <vt:lpstr>Nội dung</vt:lpstr>
      <vt:lpstr>Các khái niệm</vt:lpstr>
      <vt:lpstr>Vai trò của Hội đồng quản trị</vt:lpstr>
      <vt:lpstr>Vai trò Hội đồng quản trị</vt:lpstr>
      <vt:lpstr>Vai trò Tiểu ban kiểm toán</vt:lpstr>
      <vt:lpstr>Quan hệ với HĐQT</vt:lpstr>
      <vt:lpstr>Nhiệm vụ cụ thể của TBKT</vt:lpstr>
      <vt:lpstr>Nhiệm vụ cụ thể của TBKT</vt:lpstr>
      <vt:lpstr>Cơ cấu, chuyên môn của TBKT</vt:lpstr>
      <vt:lpstr>TBKT và Kiểm toán nội bộ, kiểm toán bên ngoài</vt:lpstr>
      <vt:lpstr>Một số Lưu ý</vt:lpstr>
      <vt:lpstr>Một số Lưu ý</vt:lpstr>
      <vt:lpstr>Xin cám ơn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Quản trị doanh nghiệp tốt:  vai trò tiểu ban kiểm toán và kiểm toán nội  bộ</dc:title>
  <dc:creator>DELLM4700</dc:creator>
  <cp:lastModifiedBy>haitn</cp:lastModifiedBy>
  <cp:revision>24</cp:revision>
  <dcterms:created xsi:type="dcterms:W3CDTF">2017-05-05T07:49:34Z</dcterms:created>
  <dcterms:modified xsi:type="dcterms:W3CDTF">2017-05-12T09:16:53Z</dcterms:modified>
</cp:coreProperties>
</file>